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7" r:id="rId4"/>
    <p:sldId id="259" r:id="rId5"/>
    <p:sldId id="260" r:id="rId6"/>
    <p:sldId id="277" r:id="rId7"/>
    <p:sldId id="261" r:id="rId8"/>
    <p:sldId id="264" r:id="rId9"/>
    <p:sldId id="262" r:id="rId10"/>
    <p:sldId id="265" r:id="rId11"/>
    <p:sldId id="266" r:id="rId12"/>
    <p:sldId id="267" r:id="rId13"/>
    <p:sldId id="268" r:id="rId14"/>
    <p:sldId id="269" r:id="rId15"/>
    <p:sldId id="274" r:id="rId16"/>
    <p:sldId id="276" r:id="rId17"/>
    <p:sldId id="279" r:id="rId18"/>
    <p:sldId id="275" r:id="rId19"/>
    <p:sldId id="278"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F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79858" autoAdjust="0"/>
  </p:normalViewPr>
  <p:slideViewPr>
    <p:cSldViewPr snapToGrid="0">
      <p:cViewPr varScale="1">
        <p:scale>
          <a:sx n="106" d="100"/>
          <a:sy n="106"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6B86C-2CA7-4E89-91F0-6E277FBBAA30}" type="datetimeFigureOut">
              <a:rPr lang="en-US" smtClean="0"/>
              <a:t>4/9/25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47E07-99C2-42AF-A1EC-0D15D662F04D}" type="slidenum">
              <a:rPr lang="en-US" smtClean="0"/>
              <a:t>‹#›</a:t>
            </a:fld>
            <a:endParaRPr lang="en-US"/>
          </a:p>
        </p:txBody>
      </p:sp>
    </p:spTree>
    <p:extLst>
      <p:ext uri="{BB962C8B-B14F-4D97-AF65-F5344CB8AC3E}">
        <p14:creationId xmlns:p14="http://schemas.microsoft.com/office/powerpoint/2010/main" val="112160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47E07-99C2-42AF-A1EC-0D15D662F04D}" type="slidenum">
              <a:rPr lang="en-US" smtClean="0"/>
              <a:t>1</a:t>
            </a:fld>
            <a:endParaRPr lang="en-US"/>
          </a:p>
        </p:txBody>
      </p:sp>
    </p:spTree>
    <p:extLst>
      <p:ext uri="{BB962C8B-B14F-4D97-AF65-F5344CB8AC3E}">
        <p14:creationId xmlns:p14="http://schemas.microsoft.com/office/powerpoint/2010/main" val="361422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47E07-99C2-42AF-A1EC-0D15D662F04D}" type="slidenum">
              <a:rPr lang="en-US" smtClean="0"/>
              <a:t>2</a:t>
            </a:fld>
            <a:endParaRPr lang="en-US"/>
          </a:p>
        </p:txBody>
      </p:sp>
    </p:spTree>
    <p:extLst>
      <p:ext uri="{BB962C8B-B14F-4D97-AF65-F5344CB8AC3E}">
        <p14:creationId xmlns:p14="http://schemas.microsoft.com/office/powerpoint/2010/main" val="391892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In this work, we explored how color vision impacts machine perception by presenting COLORSENSE, a curated dataset with 110,000 human annotations of color labels derived from benchmarks like ImageNet and CIFAR10. We performed thorough evaluation on cutting-edge models with consideration of key factors such as model architecture, training objective, model size, training data and task complexity. We jointly analyzed the impact of color vision and image corruption. Our findings suggest that object recognition tasks are susceptible to color vision bias and environmental factors, and we highlight the need for new approaches toward the performance evaluation of machine perception models in real-world applications. </a:t>
            </a:r>
            <a:endParaRPr lang="en-US" dirty="0"/>
          </a:p>
        </p:txBody>
      </p:sp>
      <p:sp>
        <p:nvSpPr>
          <p:cNvPr id="4" name="Slide Number Placeholder 3"/>
          <p:cNvSpPr>
            <a:spLocks noGrp="1"/>
          </p:cNvSpPr>
          <p:nvPr>
            <p:ph type="sldNum" sz="quarter" idx="5"/>
          </p:nvPr>
        </p:nvSpPr>
        <p:spPr/>
        <p:txBody>
          <a:bodyPr/>
          <a:lstStyle/>
          <a:p>
            <a:fld id="{6A447E07-99C2-42AF-A1EC-0D15D662F04D}" type="slidenum">
              <a:rPr lang="en-US" smtClean="0"/>
              <a:t>3</a:t>
            </a:fld>
            <a:endParaRPr lang="en-US"/>
          </a:p>
        </p:txBody>
      </p:sp>
    </p:spTree>
    <p:extLst>
      <p:ext uri="{BB962C8B-B14F-4D97-AF65-F5344CB8AC3E}">
        <p14:creationId xmlns:p14="http://schemas.microsoft.com/office/powerpoint/2010/main" val="379863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47E07-99C2-42AF-A1EC-0D15D662F04D}" type="slidenum">
              <a:rPr lang="en-US" smtClean="0"/>
              <a:t>8</a:t>
            </a:fld>
            <a:endParaRPr lang="en-US"/>
          </a:p>
        </p:txBody>
      </p:sp>
    </p:spTree>
    <p:extLst>
      <p:ext uri="{BB962C8B-B14F-4D97-AF65-F5344CB8AC3E}">
        <p14:creationId xmlns:p14="http://schemas.microsoft.com/office/powerpoint/2010/main" val="59851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47E07-99C2-42AF-A1EC-0D15D662F04D}" type="slidenum">
              <a:rPr lang="en-US" smtClean="0"/>
              <a:t>9</a:t>
            </a:fld>
            <a:endParaRPr lang="en-US"/>
          </a:p>
        </p:txBody>
      </p:sp>
    </p:spTree>
    <p:extLst>
      <p:ext uri="{BB962C8B-B14F-4D97-AF65-F5344CB8AC3E}">
        <p14:creationId xmlns:p14="http://schemas.microsoft.com/office/powerpoint/2010/main" val="76102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Integrate COLORSENSE and </a:t>
            </a:r>
            <a:r>
              <a:rPr lang="en-US" dirty="0" err="1"/>
              <a:t>imagenet</a:t>
            </a:r>
            <a:r>
              <a:rPr lang="en-US" dirty="0"/>
              <a:t>-C</a:t>
            </a:r>
          </a:p>
        </p:txBody>
      </p:sp>
      <p:sp>
        <p:nvSpPr>
          <p:cNvPr id="4" name="Slide Number Placeholder 3"/>
          <p:cNvSpPr>
            <a:spLocks noGrp="1"/>
          </p:cNvSpPr>
          <p:nvPr>
            <p:ph type="sldNum" sz="quarter" idx="5"/>
          </p:nvPr>
        </p:nvSpPr>
        <p:spPr/>
        <p:txBody>
          <a:bodyPr/>
          <a:lstStyle/>
          <a:p>
            <a:fld id="{6A447E07-99C2-42AF-A1EC-0D15D662F04D}" type="slidenum">
              <a:rPr lang="en-US" smtClean="0"/>
              <a:t>10</a:t>
            </a:fld>
            <a:endParaRPr lang="en-US"/>
          </a:p>
        </p:txBody>
      </p:sp>
    </p:spTree>
    <p:extLst>
      <p:ext uri="{BB962C8B-B14F-4D97-AF65-F5344CB8AC3E}">
        <p14:creationId xmlns:p14="http://schemas.microsoft.com/office/powerpoint/2010/main" val="362279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47E07-99C2-42AF-A1EC-0D15D662F04D}" type="slidenum">
              <a:rPr lang="en-US" smtClean="0"/>
              <a:t>15</a:t>
            </a:fld>
            <a:endParaRPr lang="en-US"/>
          </a:p>
        </p:txBody>
      </p:sp>
    </p:spTree>
    <p:extLst>
      <p:ext uri="{BB962C8B-B14F-4D97-AF65-F5344CB8AC3E}">
        <p14:creationId xmlns:p14="http://schemas.microsoft.com/office/powerpoint/2010/main" val="134659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3: the color vision effect remains after controlling for luma.</a:t>
            </a:r>
          </a:p>
          <a:p>
            <a:r>
              <a:rPr lang="en-US" dirty="0"/>
              <a:t>Results reported in HARD/MEDIUM/EASY CD group format</a:t>
            </a:r>
          </a:p>
        </p:txBody>
      </p:sp>
      <p:sp>
        <p:nvSpPr>
          <p:cNvPr id="4" name="Slide Number Placeholder 3"/>
          <p:cNvSpPr>
            <a:spLocks noGrp="1"/>
          </p:cNvSpPr>
          <p:nvPr>
            <p:ph type="sldNum" sz="quarter" idx="5"/>
          </p:nvPr>
        </p:nvSpPr>
        <p:spPr/>
        <p:txBody>
          <a:bodyPr/>
          <a:lstStyle/>
          <a:p>
            <a:fld id="{6A447E07-99C2-42AF-A1EC-0D15D662F04D}" type="slidenum">
              <a:rPr lang="en-US" smtClean="0"/>
              <a:t>21</a:t>
            </a:fld>
            <a:endParaRPr lang="en-US"/>
          </a:p>
        </p:txBody>
      </p:sp>
    </p:spTree>
    <p:extLst>
      <p:ext uri="{BB962C8B-B14F-4D97-AF65-F5344CB8AC3E}">
        <p14:creationId xmlns:p14="http://schemas.microsoft.com/office/powerpoint/2010/main" val="295678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IV: high and low frequency components accuracy (%)</a:t>
            </a:r>
          </a:p>
          <a:p>
            <a:r>
              <a:rPr lang="en-US" dirty="0"/>
              <a:t>Results reported in Resnet50 / </a:t>
            </a:r>
            <a:r>
              <a:rPr lang="en-US" dirty="0" err="1"/>
              <a:t>ViT_L</a:t>
            </a:r>
            <a:r>
              <a:rPr lang="en-US" dirty="0"/>
              <a:t> format</a:t>
            </a:r>
          </a:p>
        </p:txBody>
      </p:sp>
      <p:sp>
        <p:nvSpPr>
          <p:cNvPr id="4" name="Slide Number Placeholder 3"/>
          <p:cNvSpPr>
            <a:spLocks noGrp="1"/>
          </p:cNvSpPr>
          <p:nvPr>
            <p:ph type="sldNum" sz="quarter" idx="5"/>
          </p:nvPr>
        </p:nvSpPr>
        <p:spPr/>
        <p:txBody>
          <a:bodyPr/>
          <a:lstStyle/>
          <a:p>
            <a:fld id="{6A447E07-99C2-42AF-A1EC-0D15D662F04D}" type="slidenum">
              <a:rPr lang="en-US" smtClean="0"/>
              <a:t>22</a:t>
            </a:fld>
            <a:endParaRPr lang="en-US"/>
          </a:p>
        </p:txBody>
      </p:sp>
    </p:spTree>
    <p:extLst>
      <p:ext uri="{BB962C8B-B14F-4D97-AF65-F5344CB8AC3E}">
        <p14:creationId xmlns:p14="http://schemas.microsoft.com/office/powerpoint/2010/main" val="234200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1FA2-45C4-8C0B-1649-32ED7EFA2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991CEB-6B12-FC89-D057-66D1192B9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9EC05-4469-8B9D-837A-77003577F3F4}"/>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5" name="Footer Placeholder 4">
            <a:extLst>
              <a:ext uri="{FF2B5EF4-FFF2-40B4-BE49-F238E27FC236}">
                <a16:creationId xmlns:a16="http://schemas.microsoft.com/office/drawing/2014/main" id="{95CBB6E6-8AE1-15EF-1AB1-2CC7472E6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7D579-9B3E-8460-1664-58F84B0C2C65}"/>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81535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DF997-B068-8A74-A7B1-08BCD6462C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533D9C-DE28-F9F7-8EEA-93D1B6B22F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5844A-5223-BE2A-828B-812F5788D2B2}"/>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5" name="Footer Placeholder 4">
            <a:extLst>
              <a:ext uri="{FF2B5EF4-FFF2-40B4-BE49-F238E27FC236}">
                <a16:creationId xmlns:a16="http://schemas.microsoft.com/office/drawing/2014/main" id="{230F63D8-9DE5-BC8E-8B49-3830A1620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8D1F7-52B5-F459-E403-F3AC5FC026FF}"/>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173308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19925-B61D-D885-DAA9-E39F37E0E1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EDEC9-CD53-EEC4-C829-1061F6D4C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9863E-DF38-901F-CFE2-01B819F0CD31}"/>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5" name="Footer Placeholder 4">
            <a:extLst>
              <a:ext uri="{FF2B5EF4-FFF2-40B4-BE49-F238E27FC236}">
                <a16:creationId xmlns:a16="http://schemas.microsoft.com/office/drawing/2014/main" id="{FB75F2D6-500E-E3B9-55F7-7B4079817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E0CE8-8001-CF4E-7987-868849F7CEDE}"/>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394785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128E-67B3-2A55-A965-000A2DB13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BDF6E-D29B-663A-0A45-C4AEAD52FF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97BF7-541C-2B54-A556-F31BB58176E9}"/>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5" name="Footer Placeholder 4">
            <a:extLst>
              <a:ext uri="{FF2B5EF4-FFF2-40B4-BE49-F238E27FC236}">
                <a16:creationId xmlns:a16="http://schemas.microsoft.com/office/drawing/2014/main" id="{0C4D6BE8-99A0-3110-B875-91F49506F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8C627-5C27-1F91-28E4-0BAF72084643}"/>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290213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6BA9-9124-1598-4F3F-DF88503D9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CD608-F21F-9714-50BD-18611D0D48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5153FA-7059-A295-A167-12A2BB1A7902}"/>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5" name="Footer Placeholder 4">
            <a:extLst>
              <a:ext uri="{FF2B5EF4-FFF2-40B4-BE49-F238E27FC236}">
                <a16:creationId xmlns:a16="http://schemas.microsoft.com/office/drawing/2014/main" id="{B1DD661B-8DB6-263C-F0E9-9EB19ECB1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9AD01-487A-0CD4-DFD1-BE7D87529E48}"/>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144456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D114-933C-1B6B-F7C5-B5164D2DA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084EC-0554-BB20-94B1-434EDAD4FE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8C084-E224-A33F-73B6-4DADD1C1D7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6B942D-A8FD-DC83-082D-DFBE4B54C849}"/>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6" name="Footer Placeholder 5">
            <a:extLst>
              <a:ext uri="{FF2B5EF4-FFF2-40B4-BE49-F238E27FC236}">
                <a16:creationId xmlns:a16="http://schemas.microsoft.com/office/drawing/2014/main" id="{BD51DC20-CF26-465E-F758-A87938A27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E32D9-093D-24AC-D200-3668D013E705}"/>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368439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6F04-5EDB-63A4-73F2-6D4AEA4C39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84CA5C-5BE7-A62D-C8DA-6D5E1CFAF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072D6C-88F7-9CA6-C49A-79C4D9CF6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97E171-6EA2-D3C7-87AA-13055AE72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234AD1-D175-B5FD-CDE7-F27BDF1FDE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6D9D19-28D6-7276-4866-FBC6E89F9830}"/>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8" name="Footer Placeholder 7">
            <a:extLst>
              <a:ext uri="{FF2B5EF4-FFF2-40B4-BE49-F238E27FC236}">
                <a16:creationId xmlns:a16="http://schemas.microsoft.com/office/drawing/2014/main" id="{AA046C74-38D3-A388-7710-E877F5793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4E4527-8082-CBC3-766D-1C0E074562B5}"/>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378182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CC97-719C-AF02-AE67-751F1C4F6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7506D5-3516-9E50-DB78-D92ED37D6060}"/>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4" name="Footer Placeholder 3">
            <a:extLst>
              <a:ext uri="{FF2B5EF4-FFF2-40B4-BE49-F238E27FC236}">
                <a16:creationId xmlns:a16="http://schemas.microsoft.com/office/drawing/2014/main" id="{CFA0574F-98A1-8435-81DD-9550D99FF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E67CA4-489A-A1D4-EB40-697ACD4D8AD2}"/>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343262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CAAE5-FDB0-02D9-0108-36C82B8FE643}"/>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3" name="Footer Placeholder 2">
            <a:extLst>
              <a:ext uri="{FF2B5EF4-FFF2-40B4-BE49-F238E27FC236}">
                <a16:creationId xmlns:a16="http://schemas.microsoft.com/office/drawing/2014/main" id="{A1DC929E-0B04-E9FB-052A-3D31683C1F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451EB4-9416-45B6-E16E-5DB5E52034EA}"/>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377325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027C-291B-72C1-E1AD-08EFAFFDE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97A4B5-BC42-831D-5C40-A68EFE8E5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E9B44B-F7AB-8467-B53E-2D07E95F2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AB73CE-1FA7-3E43-E6EF-A6C7D351F178}"/>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6" name="Footer Placeholder 5">
            <a:extLst>
              <a:ext uri="{FF2B5EF4-FFF2-40B4-BE49-F238E27FC236}">
                <a16:creationId xmlns:a16="http://schemas.microsoft.com/office/drawing/2014/main" id="{BBAE997D-2032-0100-1A85-D797A2015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70850-4B4D-4019-413E-200CC9FF8E27}"/>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303772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F01E-2B31-54E6-A634-FD8B276B0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64DE4B-91F7-DFA8-E625-113FAB8F9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61CF8-8768-D6FC-8976-6BCE1EA2F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8AC77-D333-B60E-9E0D-88D3883412C9}"/>
              </a:ext>
            </a:extLst>
          </p:cNvPr>
          <p:cNvSpPr>
            <a:spLocks noGrp="1"/>
          </p:cNvSpPr>
          <p:nvPr>
            <p:ph type="dt" sz="half" idx="10"/>
          </p:nvPr>
        </p:nvSpPr>
        <p:spPr/>
        <p:txBody>
          <a:bodyPr/>
          <a:lstStyle/>
          <a:p>
            <a:fld id="{8D9C0B30-CABC-4773-A239-AE3D02F342B7}" type="datetimeFigureOut">
              <a:rPr lang="en-US" smtClean="0"/>
              <a:t>4/9/25</a:t>
            </a:fld>
            <a:endParaRPr lang="en-US"/>
          </a:p>
        </p:txBody>
      </p:sp>
      <p:sp>
        <p:nvSpPr>
          <p:cNvPr id="6" name="Footer Placeholder 5">
            <a:extLst>
              <a:ext uri="{FF2B5EF4-FFF2-40B4-BE49-F238E27FC236}">
                <a16:creationId xmlns:a16="http://schemas.microsoft.com/office/drawing/2014/main" id="{6C27E392-DEBD-34EE-8987-B1D381453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D893D-1473-7A6C-3586-25379D8C35C7}"/>
              </a:ext>
            </a:extLst>
          </p:cNvPr>
          <p:cNvSpPr>
            <a:spLocks noGrp="1"/>
          </p:cNvSpPr>
          <p:nvPr>
            <p:ph type="sldNum" sz="quarter" idx="12"/>
          </p:nvPr>
        </p:nvSpPr>
        <p:spPr/>
        <p:txBody>
          <a:bodyPr/>
          <a:lstStyle/>
          <a:p>
            <a:fld id="{BE6F43DF-0123-4A2D-A07C-0FFB5F2939DD}" type="slidenum">
              <a:rPr lang="en-US" smtClean="0"/>
              <a:t>‹#›</a:t>
            </a:fld>
            <a:endParaRPr lang="en-US"/>
          </a:p>
        </p:txBody>
      </p:sp>
    </p:spTree>
    <p:extLst>
      <p:ext uri="{BB962C8B-B14F-4D97-AF65-F5344CB8AC3E}">
        <p14:creationId xmlns:p14="http://schemas.microsoft.com/office/powerpoint/2010/main" val="334853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1FE01F-420A-8B29-4362-867F3B7B3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4C60C7-5047-F3B0-0693-B0DDB0969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73E64-8FA6-69CB-2B7E-1B3DBE790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9C0B30-CABC-4773-A239-AE3D02F342B7}" type="datetimeFigureOut">
              <a:rPr lang="en-US" smtClean="0"/>
              <a:t>4/9/25</a:t>
            </a:fld>
            <a:endParaRPr lang="en-US"/>
          </a:p>
        </p:txBody>
      </p:sp>
      <p:sp>
        <p:nvSpPr>
          <p:cNvPr id="5" name="Footer Placeholder 4">
            <a:extLst>
              <a:ext uri="{FF2B5EF4-FFF2-40B4-BE49-F238E27FC236}">
                <a16:creationId xmlns:a16="http://schemas.microsoft.com/office/drawing/2014/main" id="{C19FFE40-7A49-421E-528C-05692E909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DF49EC4-43C1-C961-0F12-944E85E99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6F43DF-0123-4A2D-A07C-0FFB5F2939DD}" type="slidenum">
              <a:rPr lang="en-US" smtClean="0"/>
              <a:t>‹#›</a:t>
            </a:fld>
            <a:endParaRPr lang="en-US"/>
          </a:p>
        </p:txBody>
      </p:sp>
    </p:spTree>
    <p:extLst>
      <p:ext uri="{BB962C8B-B14F-4D97-AF65-F5344CB8AC3E}">
        <p14:creationId xmlns:p14="http://schemas.microsoft.com/office/powerpoint/2010/main" val="1630966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6D65CA-F3DB-EED2-DA15-4D15713FC6DB}"/>
              </a:ext>
            </a:extLst>
          </p:cNvPr>
          <p:cNvSpPr/>
          <p:nvPr/>
        </p:nvSpPr>
        <p:spPr>
          <a:xfrm>
            <a:off x="0" y="4868524"/>
            <a:ext cx="12192000" cy="2012688"/>
          </a:xfrm>
          <a:prstGeom prst="rect">
            <a:avLst/>
          </a:prstGeom>
          <a:solidFill>
            <a:srgbClr val="980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B4CE40-7ADB-CFE0-BED7-E669A3CA456E}"/>
              </a:ext>
            </a:extLst>
          </p:cNvPr>
          <p:cNvSpPr/>
          <p:nvPr/>
        </p:nvSpPr>
        <p:spPr>
          <a:xfrm>
            <a:off x="0" y="-1"/>
            <a:ext cx="12192000" cy="478301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0BAD3-0770-0981-7E88-2DE677EF1446}"/>
              </a:ext>
            </a:extLst>
          </p:cNvPr>
          <p:cNvSpPr>
            <a:spLocks noGrp="1"/>
          </p:cNvSpPr>
          <p:nvPr>
            <p:ph type="ctrTitle"/>
          </p:nvPr>
        </p:nvSpPr>
        <p:spPr>
          <a:xfrm>
            <a:off x="1524000" y="1184177"/>
            <a:ext cx="9144000" cy="2760793"/>
          </a:xfrm>
        </p:spPr>
        <p:txBody>
          <a:bodyPr>
            <a:normAutofit/>
          </a:bodyPr>
          <a:lstStyle/>
          <a:p>
            <a:r>
              <a:rPr lang="en-US" b="1" dirty="0" err="1"/>
              <a:t>ColorSense</a:t>
            </a:r>
            <a:r>
              <a:rPr lang="en-US" b="1" dirty="0"/>
              <a:t>: </a:t>
            </a:r>
            <a:br>
              <a:rPr lang="en-US" b="1" dirty="0"/>
            </a:br>
            <a:r>
              <a:rPr lang="en-US" b="1" dirty="0"/>
              <a:t>A Study on Color Vision in Machine Visual Recognition</a:t>
            </a:r>
          </a:p>
        </p:txBody>
      </p:sp>
      <p:sp>
        <p:nvSpPr>
          <p:cNvPr id="3" name="Subtitle 2">
            <a:extLst>
              <a:ext uri="{FF2B5EF4-FFF2-40B4-BE49-F238E27FC236}">
                <a16:creationId xmlns:a16="http://schemas.microsoft.com/office/drawing/2014/main" id="{212A641C-E725-D71A-4327-6339A66B9487}"/>
              </a:ext>
            </a:extLst>
          </p:cNvPr>
          <p:cNvSpPr>
            <a:spLocks noGrp="1"/>
          </p:cNvSpPr>
          <p:nvPr>
            <p:ph type="subTitle" idx="1"/>
          </p:nvPr>
        </p:nvSpPr>
        <p:spPr>
          <a:xfrm>
            <a:off x="3592285" y="5129148"/>
            <a:ext cx="5007429" cy="1655762"/>
          </a:xfrm>
        </p:spPr>
        <p:txBody>
          <a:bodyPr/>
          <a:lstStyle/>
          <a:p>
            <a:r>
              <a:rPr lang="en-US" dirty="0">
                <a:solidFill>
                  <a:schemeClr val="bg1"/>
                </a:solidFill>
              </a:rPr>
              <a:t>Ming-Chang Chiu</a:t>
            </a:r>
          </a:p>
          <a:p>
            <a:r>
              <a:rPr lang="en-US" i="1" dirty="0">
                <a:solidFill>
                  <a:schemeClr val="bg1"/>
                </a:solidFill>
              </a:rPr>
              <a:t>USC</a:t>
            </a:r>
          </a:p>
          <a:p>
            <a:r>
              <a:rPr lang="en-US" dirty="0">
                <a:solidFill>
                  <a:schemeClr val="bg1"/>
                </a:solidFill>
              </a:rPr>
              <a:t>mingchac@usc.edu</a:t>
            </a:r>
          </a:p>
        </p:txBody>
      </p:sp>
      <p:pic>
        <p:nvPicPr>
          <p:cNvPr id="5" name="Picture 4" descr="A red and yellow logo&#10;&#10;AI-generated content may be incorrect.">
            <a:extLst>
              <a:ext uri="{FF2B5EF4-FFF2-40B4-BE49-F238E27FC236}">
                <a16:creationId xmlns:a16="http://schemas.microsoft.com/office/drawing/2014/main" id="{F7F85E30-C8E1-7ADA-E830-872B3BC2C862}"/>
              </a:ext>
            </a:extLst>
          </p:cNvPr>
          <p:cNvPicPr>
            <a:picLocks noChangeAspect="1"/>
          </p:cNvPicPr>
          <p:nvPr/>
        </p:nvPicPr>
        <p:blipFill>
          <a:blip r:embed="rId3">
            <a:extLst>
              <a:ext uri="{28A0092B-C50C-407E-A947-70E740481C1C}">
                <a14:useLocalDpi xmlns:a14="http://schemas.microsoft.com/office/drawing/2010/main" val="0"/>
              </a:ext>
            </a:extLst>
          </a:blip>
          <a:srcRect l="11176" r="12656"/>
          <a:stretch/>
        </p:blipFill>
        <p:spPr>
          <a:xfrm>
            <a:off x="0" y="4978230"/>
            <a:ext cx="1848900" cy="1820575"/>
          </a:xfrm>
          <a:prstGeom prst="rect">
            <a:avLst/>
          </a:prstGeom>
        </p:spPr>
      </p:pic>
      <p:sp>
        <p:nvSpPr>
          <p:cNvPr id="4" name="Subtitle 2">
            <a:extLst>
              <a:ext uri="{FF2B5EF4-FFF2-40B4-BE49-F238E27FC236}">
                <a16:creationId xmlns:a16="http://schemas.microsoft.com/office/drawing/2014/main" id="{3B00349A-0A7F-1EF8-B31B-E49A0440CE4D}"/>
              </a:ext>
            </a:extLst>
          </p:cNvPr>
          <p:cNvSpPr txBox="1">
            <a:spLocks/>
          </p:cNvSpPr>
          <p:nvPr/>
        </p:nvSpPr>
        <p:spPr>
          <a:xfrm>
            <a:off x="885825" y="3944970"/>
            <a:ext cx="10558463" cy="698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Ming-Chang Chiu, Yingfei Wang, Derrick Kim, Pin-Yu Chen, </a:t>
            </a:r>
            <a:r>
              <a:rPr lang="en-US" dirty="0" err="1"/>
              <a:t>Xuezhe</a:t>
            </a:r>
            <a:r>
              <a:rPr lang="en-US" dirty="0"/>
              <a:t> Ma</a:t>
            </a:r>
          </a:p>
        </p:txBody>
      </p:sp>
      <p:pic>
        <p:nvPicPr>
          <p:cNvPr id="1030" name="Picture 6" descr="IBM Logo PNG Transparent &amp; SVG Vector - Freebie Supply">
            <a:extLst>
              <a:ext uri="{FF2B5EF4-FFF2-40B4-BE49-F238E27FC236}">
                <a16:creationId xmlns:a16="http://schemas.microsoft.com/office/drawing/2014/main" id="{A30EA47A-7C10-4EBF-A80A-040B3CD9A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4158" y="5129148"/>
            <a:ext cx="2927684" cy="116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3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2DED-064A-5F41-739F-7245CE4AAEB4}"/>
              </a:ext>
            </a:extLst>
          </p:cNvPr>
          <p:cNvSpPr>
            <a:spLocks noGrp="1"/>
          </p:cNvSpPr>
          <p:nvPr>
            <p:ph type="title"/>
          </p:nvPr>
        </p:nvSpPr>
        <p:spPr>
          <a:xfrm>
            <a:off x="838200" y="457218"/>
            <a:ext cx="10515600" cy="1325563"/>
          </a:xfrm>
        </p:spPr>
        <p:txBody>
          <a:bodyPr>
            <a:normAutofit fontScale="90000"/>
          </a:bodyPr>
          <a:lstStyle/>
          <a:p>
            <a:r>
              <a:rPr lang="en-US" dirty="0"/>
              <a:t>Color + Environment: Models can have different color vision behaviors in the presence of different environment factors</a:t>
            </a:r>
          </a:p>
        </p:txBody>
      </p:sp>
      <p:pic>
        <p:nvPicPr>
          <p:cNvPr id="5" name="Picture 4" descr="A diagram of a star&#10;&#10;AI-generated content may be incorrect.">
            <a:extLst>
              <a:ext uri="{FF2B5EF4-FFF2-40B4-BE49-F238E27FC236}">
                <a16:creationId xmlns:a16="http://schemas.microsoft.com/office/drawing/2014/main" id="{46DEFD0F-CDC3-2082-EFBB-119416152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27" y="1965951"/>
            <a:ext cx="5154973" cy="4581153"/>
          </a:xfrm>
          <a:prstGeom prst="rect">
            <a:avLst/>
          </a:prstGeom>
        </p:spPr>
      </p:pic>
      <p:pic>
        <p:nvPicPr>
          <p:cNvPr id="7" name="Picture 6" descr="A circular chart with text on it&#10;&#10;AI-generated content may be incorrect.">
            <a:extLst>
              <a:ext uri="{FF2B5EF4-FFF2-40B4-BE49-F238E27FC236}">
                <a16:creationId xmlns:a16="http://schemas.microsoft.com/office/drawing/2014/main" id="{3EEAF747-E811-FFC1-29ED-7792E5399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896" y="1965951"/>
            <a:ext cx="5060904" cy="4581153"/>
          </a:xfrm>
          <a:prstGeom prst="rect">
            <a:avLst/>
          </a:prstGeom>
        </p:spPr>
      </p:pic>
    </p:spTree>
    <p:extLst>
      <p:ext uri="{BB962C8B-B14F-4D97-AF65-F5344CB8AC3E}">
        <p14:creationId xmlns:p14="http://schemas.microsoft.com/office/powerpoint/2010/main" val="96527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1979-78F4-A819-30A6-0FA1EE710F63}"/>
              </a:ext>
            </a:extLst>
          </p:cNvPr>
          <p:cNvSpPr>
            <a:spLocks noGrp="1"/>
          </p:cNvSpPr>
          <p:nvPr>
            <p:ph type="title"/>
          </p:nvPr>
        </p:nvSpPr>
        <p:spPr>
          <a:xfrm>
            <a:off x="838200" y="365125"/>
            <a:ext cx="10983686" cy="1325563"/>
          </a:xfrm>
        </p:spPr>
        <p:txBody>
          <a:bodyPr>
            <a:normAutofit fontScale="90000"/>
          </a:bodyPr>
          <a:lstStyle/>
          <a:p>
            <a:r>
              <a:rPr lang="en-US" dirty="0"/>
              <a:t>Metrics beyond overall model accuracy:</a:t>
            </a:r>
            <a:br>
              <a:rPr lang="en-US" dirty="0"/>
            </a:br>
            <a:r>
              <a:rPr lang="en-US" dirty="0"/>
              <a:t>Quantifying model robustness to color vision effect</a:t>
            </a:r>
          </a:p>
        </p:txBody>
      </p:sp>
      <p:sp>
        <p:nvSpPr>
          <p:cNvPr id="3" name="Content Placeholder 2">
            <a:extLst>
              <a:ext uri="{FF2B5EF4-FFF2-40B4-BE49-F238E27FC236}">
                <a16:creationId xmlns:a16="http://schemas.microsoft.com/office/drawing/2014/main" id="{E14A79B0-96B6-497C-2B73-112920681FCB}"/>
              </a:ext>
            </a:extLst>
          </p:cNvPr>
          <p:cNvSpPr>
            <a:spLocks noGrp="1"/>
          </p:cNvSpPr>
          <p:nvPr>
            <p:ph idx="1"/>
          </p:nvPr>
        </p:nvSpPr>
        <p:spPr>
          <a:xfrm>
            <a:off x="189915" y="1825625"/>
            <a:ext cx="3782729" cy="3992371"/>
          </a:xfrm>
        </p:spPr>
        <p:style>
          <a:lnRef idx="2">
            <a:schemeClr val="dk1"/>
          </a:lnRef>
          <a:fillRef idx="1">
            <a:schemeClr val="lt1"/>
          </a:fillRef>
          <a:effectRef idx="0">
            <a:schemeClr val="dk1"/>
          </a:effectRef>
          <a:fontRef idx="minor">
            <a:schemeClr val="dk1"/>
          </a:fontRef>
        </p:style>
        <p:txBody>
          <a:bodyPr/>
          <a:lstStyle/>
          <a:p>
            <a:r>
              <a:rPr lang="en-US" dirty="0"/>
              <a:t>Scaled color vision robustness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011120-D1D7-D839-BE7E-881910F1718A}"/>
                  </a:ext>
                </a:extLst>
              </p:cNvPr>
              <p:cNvSpPr txBox="1"/>
              <p:nvPr/>
            </p:nvSpPr>
            <p:spPr>
              <a:xfrm>
                <a:off x="931400" y="2901440"/>
                <a:ext cx="2486165" cy="723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𝑠𝐶𝑉𝑅</m:t>
                      </m:r>
                      <m:d>
                        <m:dPr>
                          <m:ctrlPr>
                            <a:rPr lang="en-US" sz="2500" b="0" i="1" smtClean="0">
                              <a:latin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m:t>
                          </m:r>
                        </m:e>
                      </m:d>
                      <m:r>
                        <a:rPr lang="en-US" sz="2500" b="0" i="1" smtClean="0">
                          <a:latin typeface="Cambria Math" panose="02040503050406030204" pitchFamily="18" charset="0"/>
                          <a:ea typeface="Cambria Math" panose="02040503050406030204" pitchFamily="18" charset="0"/>
                        </a:rPr>
                        <m:t>=</m:t>
                      </m:r>
                      <m:f>
                        <m:fPr>
                          <m:ctrlPr>
                            <a:rPr lang="en-US" sz="2500" b="0" i="1" smtClean="0">
                              <a:latin typeface="Cambria Math" panose="02040503050406030204" pitchFamily="18" charset="0"/>
                              <a:ea typeface="Cambria Math" panose="02040503050406030204" pitchFamily="18" charset="0"/>
                            </a:rPr>
                          </m:ctrlPr>
                        </m:fPr>
                        <m:num>
                          <m:r>
                            <a:rPr lang="en-US" sz="2500" b="0" i="1" smtClean="0">
                              <a:latin typeface="Cambria Math" panose="02040503050406030204" pitchFamily="18" charset="0"/>
                              <a:ea typeface="Cambria Math" panose="02040503050406030204" pitchFamily="18" charset="0"/>
                            </a:rPr>
                            <m:t>𝑎𝑐</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𝑐</m:t>
                              </m:r>
                            </m:e>
                            <m:sub>
                              <m:r>
                                <a:rPr lang="en-US" sz="2500" b="0" i="1" smtClean="0">
                                  <a:latin typeface="Cambria Math" panose="02040503050406030204" pitchFamily="18" charset="0"/>
                                  <a:ea typeface="Cambria Math" panose="02040503050406030204" pitchFamily="18" charset="0"/>
                                </a:rPr>
                                <m:t>𝑡𝑜𝑡</m:t>
                              </m:r>
                            </m:sub>
                          </m:sSub>
                        </m:num>
                        <m:den>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𝜎</m:t>
                              </m:r>
                            </m:e>
                            <m:sub>
                              <m:r>
                                <a:rPr lang="en-US" sz="2500" b="0" i="1" smtClean="0">
                                  <a:latin typeface="Cambria Math" panose="02040503050406030204" pitchFamily="18" charset="0"/>
                                  <a:ea typeface="Cambria Math" panose="02040503050406030204" pitchFamily="18" charset="0"/>
                                </a:rPr>
                                <m:t>𝑤</m:t>
                              </m:r>
                            </m:sub>
                          </m:sSub>
                        </m:den>
                      </m:f>
                    </m:oMath>
                  </m:oMathPara>
                </a14:m>
                <a:endParaRPr lang="en-US" sz="2500" dirty="0"/>
              </a:p>
            </p:txBody>
          </p:sp>
        </mc:Choice>
        <mc:Fallback xmlns="">
          <p:sp>
            <p:nvSpPr>
              <p:cNvPr id="5" name="TextBox 4">
                <a:extLst>
                  <a:ext uri="{FF2B5EF4-FFF2-40B4-BE49-F238E27FC236}">
                    <a16:creationId xmlns:a16="http://schemas.microsoft.com/office/drawing/2014/main" id="{B1011120-D1D7-D839-BE7E-881910F1718A}"/>
                  </a:ext>
                </a:extLst>
              </p:cNvPr>
              <p:cNvSpPr txBox="1">
                <a:spLocks noRot="1" noChangeAspect="1" noMove="1" noResize="1" noEditPoints="1" noAdjustHandles="1" noChangeArrowheads="1" noChangeShapeType="1" noTextEdit="1"/>
              </p:cNvSpPr>
              <p:nvPr/>
            </p:nvSpPr>
            <p:spPr>
              <a:xfrm>
                <a:off x="931400" y="2901440"/>
                <a:ext cx="2486165" cy="7236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217087-ABFF-0C03-0F86-1EDFFFF81F6F}"/>
                  </a:ext>
                </a:extLst>
              </p:cNvPr>
              <p:cNvSpPr txBox="1"/>
              <p:nvPr/>
            </p:nvSpPr>
            <p:spPr>
              <a:xfrm>
                <a:off x="475781" y="4250365"/>
                <a:ext cx="3397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𝑡𝑜𝑡</m:t>
                          </m:r>
                        </m:sub>
                      </m:sSub>
                      <m:r>
                        <a:rPr lang="en-US" b="0" i="1" smtClean="0">
                          <a:latin typeface="Cambria Math" panose="02040503050406030204" pitchFamily="18" charset="0"/>
                        </a:rPr>
                        <m:t>=</m:t>
                      </m:r>
                      <m:r>
                        <a:rPr lang="en-US" b="0" i="1" smtClean="0">
                          <a:latin typeface="Cambria Math" panose="02040503050406030204" pitchFamily="18" charset="0"/>
                        </a:rPr>
                        <m:t>𝑜𝑣𝑒𝑟𝑎𝑙𝑙</m:t>
                      </m:r>
                      <m:r>
                        <a:rPr lang="en-US" b="0" i="1" smtClean="0">
                          <a:latin typeface="Cambria Math" panose="02040503050406030204" pitchFamily="18" charset="0"/>
                        </a:rPr>
                        <m:t> </m:t>
                      </m:r>
                      <m:r>
                        <a:rPr lang="en-US" b="0" i="1" smtClean="0">
                          <a:latin typeface="Cambria Math" panose="02040503050406030204" pitchFamily="18" charset="0"/>
                        </a:rPr>
                        <m:t>𝑚𝑜𝑑𝑒𝑙</m:t>
                      </m:r>
                      <m:r>
                        <a:rPr lang="en-US" b="0" i="1" smtClean="0">
                          <a:latin typeface="Cambria Math" panose="02040503050406030204" pitchFamily="18" charset="0"/>
                        </a:rPr>
                        <m:t> </m:t>
                      </m:r>
                      <m:r>
                        <a:rPr lang="en-US" b="0" i="1" smtClean="0">
                          <a:latin typeface="Cambria Math" panose="02040503050406030204" pitchFamily="18" charset="0"/>
                        </a:rPr>
                        <m:t>𝑎𝑐𝑐𝑢𝑟𝑎𝑐𝑦</m:t>
                      </m:r>
                    </m:oMath>
                  </m:oMathPara>
                </a14:m>
                <a:endParaRPr lang="en-US" b="0" dirty="0"/>
              </a:p>
            </p:txBody>
          </p:sp>
        </mc:Choice>
        <mc:Fallback xmlns="">
          <p:sp>
            <p:nvSpPr>
              <p:cNvPr id="6" name="TextBox 5">
                <a:extLst>
                  <a:ext uri="{FF2B5EF4-FFF2-40B4-BE49-F238E27FC236}">
                    <a16:creationId xmlns:a16="http://schemas.microsoft.com/office/drawing/2014/main" id="{6E217087-ABFF-0C03-0F86-1EDFFFF81F6F}"/>
                  </a:ext>
                </a:extLst>
              </p:cNvPr>
              <p:cNvSpPr txBox="1">
                <a:spLocks noRot="1" noChangeAspect="1" noMove="1" noResize="1" noEditPoints="1" noAdjustHandles="1" noChangeArrowheads="1" noChangeShapeType="1" noTextEdit="1"/>
              </p:cNvSpPr>
              <p:nvPr/>
            </p:nvSpPr>
            <p:spPr>
              <a:xfrm>
                <a:off x="475781" y="4250365"/>
                <a:ext cx="3397405" cy="276999"/>
              </a:xfrm>
              <a:prstGeom prst="rect">
                <a:avLst/>
              </a:prstGeom>
              <a:blipFill>
                <a:blip r:embed="rId3"/>
                <a:stretch>
                  <a:fillRect l="-718" r="-1436"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CC2F03-B9F1-E336-A9F2-B0E7D81EF036}"/>
                  </a:ext>
                </a:extLst>
              </p:cNvPr>
              <p:cNvSpPr txBox="1"/>
              <p:nvPr/>
            </p:nvSpPr>
            <p:spPr>
              <a:xfrm>
                <a:off x="543475" y="4733332"/>
                <a:ext cx="3058594"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𝑤</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𝐸𝑎𝑠𝑦</m:t>
                                  </m:r>
                                </m:sub>
                                <m:sup>
                                  <m:r>
                                    <a:rPr lang="en-US" b="0" i="1" smtClean="0">
                                      <a:latin typeface="Cambria Math" panose="02040503050406030204" pitchFamily="18" charset="0"/>
                                    </a:rPr>
                                    <m:t>𝐻𝑎𝑟𝑑</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𝑎𝑐𝑐</m:t>
                                      </m:r>
                                    </m:e>
                                  </m:acc>
                                  <m:r>
                                    <a:rPr lang="en-US" b="0" i="1" smtClean="0">
                                      <a:latin typeface="Cambria Math" panose="02040503050406030204" pitchFamily="18" charset="0"/>
                                    </a:rPr>
                                    <m:t>)</m:t>
                                  </m:r>
                                </m:e>
                              </m:nary>
                            </m:num>
                            <m:den>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𝐸𝑎𝑠𝑦</m:t>
                                  </m:r>
                                </m:sub>
                                <m:sup>
                                  <m:r>
                                    <a:rPr lang="en-US" b="0" i="1" smtClean="0">
                                      <a:latin typeface="Cambria Math" panose="02040503050406030204" pitchFamily="18" charset="0"/>
                                    </a:rPr>
                                    <m:t>𝐻𝑎𝑟𝑑</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nary>
                            </m:den>
                          </m:f>
                        </m:e>
                      </m:rad>
                    </m:oMath>
                  </m:oMathPara>
                </a14:m>
                <a:endParaRPr lang="en-US" dirty="0"/>
              </a:p>
            </p:txBody>
          </p:sp>
        </mc:Choice>
        <mc:Fallback xmlns="">
          <p:sp>
            <p:nvSpPr>
              <p:cNvPr id="7" name="TextBox 6">
                <a:extLst>
                  <a:ext uri="{FF2B5EF4-FFF2-40B4-BE49-F238E27FC236}">
                    <a16:creationId xmlns:a16="http://schemas.microsoft.com/office/drawing/2014/main" id="{FFCC2F03-B9F1-E336-A9F2-B0E7D81EF036}"/>
                  </a:ext>
                </a:extLst>
              </p:cNvPr>
              <p:cNvSpPr txBox="1">
                <a:spLocks noRot="1" noChangeAspect="1" noMove="1" noResize="1" noEditPoints="1" noAdjustHandles="1" noChangeArrowheads="1" noChangeShapeType="1" noTextEdit="1"/>
              </p:cNvSpPr>
              <p:nvPr/>
            </p:nvSpPr>
            <p:spPr>
              <a:xfrm>
                <a:off x="543475" y="4733332"/>
                <a:ext cx="3058594" cy="818366"/>
              </a:xfrm>
              <a:prstGeom prst="rect">
                <a:avLst/>
              </a:prstGeom>
              <a:blipFill>
                <a:blip r:embed="rId4"/>
                <a:stretch>
                  <a:fillRect b="-741"/>
                </a:stretch>
              </a:blipFill>
            </p:spPr>
            <p:txBody>
              <a:bodyPr/>
              <a:lstStyle/>
              <a:p>
                <a:r>
                  <a:rPr lang="en-US">
                    <a:noFill/>
                  </a:rPr>
                  <a:t> </a:t>
                </a:r>
              </a:p>
            </p:txBody>
          </p:sp>
        </mc:Fallback>
      </mc:AlternateContent>
    </p:spTree>
    <p:extLst>
      <p:ext uri="{BB962C8B-B14F-4D97-AF65-F5344CB8AC3E}">
        <p14:creationId xmlns:p14="http://schemas.microsoft.com/office/powerpoint/2010/main" val="289111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7163-982E-BD3B-6099-D2D603A5F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FC7E3-9687-6FD6-DF2F-E2D784C17042}"/>
              </a:ext>
            </a:extLst>
          </p:cNvPr>
          <p:cNvSpPr>
            <a:spLocks noGrp="1"/>
          </p:cNvSpPr>
          <p:nvPr>
            <p:ph type="title"/>
          </p:nvPr>
        </p:nvSpPr>
        <p:spPr>
          <a:xfrm>
            <a:off x="838200" y="365125"/>
            <a:ext cx="10983686" cy="1325563"/>
          </a:xfrm>
        </p:spPr>
        <p:txBody>
          <a:bodyPr>
            <a:normAutofit fontScale="90000"/>
          </a:bodyPr>
          <a:lstStyle/>
          <a:p>
            <a:r>
              <a:rPr lang="en-US" dirty="0"/>
              <a:t>Metrics beyond overall model accuracy:</a:t>
            </a:r>
            <a:br>
              <a:rPr lang="en-US" dirty="0"/>
            </a:br>
            <a:r>
              <a:rPr lang="en-US" dirty="0"/>
              <a:t>Quantifying model robustness to color vision effect</a:t>
            </a:r>
          </a:p>
        </p:txBody>
      </p:sp>
      <p:sp>
        <p:nvSpPr>
          <p:cNvPr id="3" name="Content Placeholder 2">
            <a:extLst>
              <a:ext uri="{FF2B5EF4-FFF2-40B4-BE49-F238E27FC236}">
                <a16:creationId xmlns:a16="http://schemas.microsoft.com/office/drawing/2014/main" id="{406E3FEF-F0F9-3AC5-D9B5-B44ADE4C5B12}"/>
              </a:ext>
            </a:extLst>
          </p:cNvPr>
          <p:cNvSpPr>
            <a:spLocks noGrp="1"/>
          </p:cNvSpPr>
          <p:nvPr>
            <p:ph idx="1"/>
          </p:nvPr>
        </p:nvSpPr>
        <p:spPr>
          <a:xfrm>
            <a:off x="189915" y="1825625"/>
            <a:ext cx="3782729" cy="4012467"/>
          </a:xfrm>
        </p:spPr>
        <p:style>
          <a:lnRef idx="2">
            <a:schemeClr val="dk1"/>
          </a:lnRef>
          <a:fillRef idx="1">
            <a:schemeClr val="lt1"/>
          </a:fillRef>
          <a:effectRef idx="0">
            <a:schemeClr val="dk1"/>
          </a:effectRef>
          <a:fontRef idx="minor">
            <a:schemeClr val="dk1"/>
          </a:fontRef>
        </p:style>
        <p:txBody>
          <a:bodyPr/>
          <a:lstStyle/>
          <a:p>
            <a:r>
              <a:rPr lang="en-US" dirty="0"/>
              <a:t>Scaled color vision robustness</a:t>
            </a:r>
          </a:p>
        </p:txBody>
      </p:sp>
      <p:sp>
        <p:nvSpPr>
          <p:cNvPr id="4" name="Content Placeholder 2">
            <a:extLst>
              <a:ext uri="{FF2B5EF4-FFF2-40B4-BE49-F238E27FC236}">
                <a16:creationId xmlns:a16="http://schemas.microsoft.com/office/drawing/2014/main" id="{D040C02F-2315-A5A2-2C8E-72471AFD37BF}"/>
              </a:ext>
            </a:extLst>
          </p:cNvPr>
          <p:cNvSpPr txBox="1">
            <a:spLocks/>
          </p:cNvSpPr>
          <p:nvPr/>
        </p:nvSpPr>
        <p:spPr>
          <a:xfrm>
            <a:off x="4035247" y="1825625"/>
            <a:ext cx="3782729" cy="40124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t>Scaled corruption robustness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25EF9C-262A-EE8D-9612-DBE735F542B0}"/>
                  </a:ext>
                </a:extLst>
              </p:cNvPr>
              <p:cNvSpPr txBox="1"/>
              <p:nvPr/>
            </p:nvSpPr>
            <p:spPr>
              <a:xfrm>
                <a:off x="931400" y="2901440"/>
                <a:ext cx="2486165" cy="723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𝑠𝐶𝑉𝑅</m:t>
                      </m:r>
                      <m:d>
                        <m:dPr>
                          <m:ctrlPr>
                            <a:rPr lang="en-US" sz="2500" b="0" i="1" smtClean="0">
                              <a:latin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m:t>
                          </m:r>
                        </m:e>
                      </m:d>
                      <m:r>
                        <a:rPr lang="en-US" sz="2500" b="0" i="1" smtClean="0">
                          <a:latin typeface="Cambria Math" panose="02040503050406030204" pitchFamily="18" charset="0"/>
                          <a:ea typeface="Cambria Math" panose="02040503050406030204" pitchFamily="18" charset="0"/>
                        </a:rPr>
                        <m:t>=</m:t>
                      </m:r>
                      <m:f>
                        <m:fPr>
                          <m:ctrlPr>
                            <a:rPr lang="en-US" sz="2500" b="0" i="1" smtClean="0">
                              <a:latin typeface="Cambria Math" panose="02040503050406030204" pitchFamily="18" charset="0"/>
                              <a:ea typeface="Cambria Math" panose="02040503050406030204" pitchFamily="18" charset="0"/>
                            </a:rPr>
                          </m:ctrlPr>
                        </m:fPr>
                        <m:num>
                          <m:r>
                            <a:rPr lang="en-US" sz="2500" b="0" i="1" smtClean="0">
                              <a:latin typeface="Cambria Math" panose="02040503050406030204" pitchFamily="18" charset="0"/>
                              <a:ea typeface="Cambria Math" panose="02040503050406030204" pitchFamily="18" charset="0"/>
                            </a:rPr>
                            <m:t>𝑎𝑐</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𝑐</m:t>
                              </m:r>
                            </m:e>
                            <m:sub>
                              <m:r>
                                <a:rPr lang="en-US" sz="2500" b="0" i="1" smtClean="0">
                                  <a:latin typeface="Cambria Math" panose="02040503050406030204" pitchFamily="18" charset="0"/>
                                  <a:ea typeface="Cambria Math" panose="02040503050406030204" pitchFamily="18" charset="0"/>
                                </a:rPr>
                                <m:t>𝑡𝑜𝑡</m:t>
                              </m:r>
                            </m:sub>
                          </m:sSub>
                        </m:num>
                        <m:den>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𝜎</m:t>
                              </m:r>
                            </m:e>
                            <m:sub>
                              <m:r>
                                <a:rPr lang="en-US" sz="2500" b="0" i="1" smtClean="0">
                                  <a:latin typeface="Cambria Math" panose="02040503050406030204" pitchFamily="18" charset="0"/>
                                  <a:ea typeface="Cambria Math" panose="02040503050406030204" pitchFamily="18" charset="0"/>
                                </a:rPr>
                                <m:t>𝑤</m:t>
                              </m:r>
                            </m:sub>
                          </m:sSub>
                        </m:den>
                      </m:f>
                    </m:oMath>
                  </m:oMathPara>
                </a14:m>
                <a:endParaRPr lang="en-US" sz="2500" dirty="0"/>
              </a:p>
            </p:txBody>
          </p:sp>
        </mc:Choice>
        <mc:Fallback xmlns="">
          <p:sp>
            <p:nvSpPr>
              <p:cNvPr id="5" name="TextBox 4">
                <a:extLst>
                  <a:ext uri="{FF2B5EF4-FFF2-40B4-BE49-F238E27FC236}">
                    <a16:creationId xmlns:a16="http://schemas.microsoft.com/office/drawing/2014/main" id="{6625EF9C-262A-EE8D-9612-DBE735F542B0}"/>
                  </a:ext>
                </a:extLst>
              </p:cNvPr>
              <p:cNvSpPr txBox="1">
                <a:spLocks noRot="1" noChangeAspect="1" noMove="1" noResize="1" noEditPoints="1" noAdjustHandles="1" noChangeArrowheads="1" noChangeShapeType="1" noTextEdit="1"/>
              </p:cNvSpPr>
              <p:nvPr/>
            </p:nvSpPr>
            <p:spPr>
              <a:xfrm>
                <a:off x="931400" y="2901440"/>
                <a:ext cx="2486165" cy="7236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6A8CA1-7E04-F9C8-09DB-B5FAFF383E63}"/>
                  </a:ext>
                </a:extLst>
              </p:cNvPr>
              <p:cNvSpPr txBox="1"/>
              <p:nvPr/>
            </p:nvSpPr>
            <p:spPr>
              <a:xfrm>
                <a:off x="475781" y="4250365"/>
                <a:ext cx="3397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𝑡𝑜𝑡</m:t>
                          </m:r>
                        </m:sub>
                      </m:sSub>
                      <m:r>
                        <a:rPr lang="en-US" b="0" i="1" smtClean="0">
                          <a:latin typeface="Cambria Math" panose="02040503050406030204" pitchFamily="18" charset="0"/>
                        </a:rPr>
                        <m:t>=</m:t>
                      </m:r>
                      <m:r>
                        <a:rPr lang="en-US" b="0" i="1" smtClean="0">
                          <a:latin typeface="Cambria Math" panose="02040503050406030204" pitchFamily="18" charset="0"/>
                        </a:rPr>
                        <m:t>𝑜𝑣𝑒𝑟𝑎𝑙𝑙</m:t>
                      </m:r>
                      <m:r>
                        <a:rPr lang="en-US" b="0" i="1" smtClean="0">
                          <a:latin typeface="Cambria Math" panose="02040503050406030204" pitchFamily="18" charset="0"/>
                        </a:rPr>
                        <m:t> </m:t>
                      </m:r>
                      <m:r>
                        <a:rPr lang="en-US" b="0" i="1" smtClean="0">
                          <a:latin typeface="Cambria Math" panose="02040503050406030204" pitchFamily="18" charset="0"/>
                        </a:rPr>
                        <m:t>𝑚𝑜𝑑𝑒𝑙</m:t>
                      </m:r>
                      <m:r>
                        <a:rPr lang="en-US" b="0" i="1" smtClean="0">
                          <a:latin typeface="Cambria Math" panose="02040503050406030204" pitchFamily="18" charset="0"/>
                        </a:rPr>
                        <m:t> </m:t>
                      </m:r>
                      <m:r>
                        <a:rPr lang="en-US" b="0" i="1" smtClean="0">
                          <a:latin typeface="Cambria Math" panose="02040503050406030204" pitchFamily="18" charset="0"/>
                        </a:rPr>
                        <m:t>𝑎𝑐𝑐𝑢𝑟𝑎𝑐𝑦</m:t>
                      </m:r>
                    </m:oMath>
                  </m:oMathPara>
                </a14:m>
                <a:endParaRPr lang="en-US" b="0" dirty="0"/>
              </a:p>
            </p:txBody>
          </p:sp>
        </mc:Choice>
        <mc:Fallback xmlns="">
          <p:sp>
            <p:nvSpPr>
              <p:cNvPr id="6" name="TextBox 5">
                <a:extLst>
                  <a:ext uri="{FF2B5EF4-FFF2-40B4-BE49-F238E27FC236}">
                    <a16:creationId xmlns:a16="http://schemas.microsoft.com/office/drawing/2014/main" id="{876A8CA1-7E04-F9C8-09DB-B5FAFF383E63}"/>
                  </a:ext>
                </a:extLst>
              </p:cNvPr>
              <p:cNvSpPr txBox="1">
                <a:spLocks noRot="1" noChangeAspect="1" noMove="1" noResize="1" noEditPoints="1" noAdjustHandles="1" noChangeArrowheads="1" noChangeShapeType="1" noTextEdit="1"/>
              </p:cNvSpPr>
              <p:nvPr/>
            </p:nvSpPr>
            <p:spPr>
              <a:xfrm>
                <a:off x="475781" y="4250365"/>
                <a:ext cx="3397405" cy="276999"/>
              </a:xfrm>
              <a:prstGeom prst="rect">
                <a:avLst/>
              </a:prstGeom>
              <a:blipFill>
                <a:blip r:embed="rId3"/>
                <a:stretch>
                  <a:fillRect l="-718" r="-1436"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29D9A36-5888-2E7B-7FAB-C3AF97184629}"/>
                  </a:ext>
                </a:extLst>
              </p:cNvPr>
              <p:cNvSpPr txBox="1"/>
              <p:nvPr/>
            </p:nvSpPr>
            <p:spPr>
              <a:xfrm>
                <a:off x="543475" y="4733332"/>
                <a:ext cx="3058594"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𝑤</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𝐸𝑎𝑠𝑦</m:t>
                                  </m:r>
                                </m:sub>
                                <m:sup>
                                  <m:r>
                                    <a:rPr lang="en-US" b="0" i="1" smtClean="0">
                                      <a:latin typeface="Cambria Math" panose="02040503050406030204" pitchFamily="18" charset="0"/>
                                    </a:rPr>
                                    <m:t>𝐻𝑎𝑟𝑑</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𝑎𝑐𝑐</m:t>
                                      </m:r>
                                    </m:e>
                                  </m:acc>
                                  <m:r>
                                    <a:rPr lang="en-US" b="0" i="1" smtClean="0">
                                      <a:latin typeface="Cambria Math" panose="02040503050406030204" pitchFamily="18" charset="0"/>
                                    </a:rPr>
                                    <m:t>)</m:t>
                                  </m:r>
                                </m:e>
                              </m:nary>
                            </m:num>
                            <m:den>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𝐸𝑎𝑠𝑦</m:t>
                                  </m:r>
                                </m:sub>
                                <m:sup>
                                  <m:r>
                                    <a:rPr lang="en-US" b="0" i="1" smtClean="0">
                                      <a:latin typeface="Cambria Math" panose="02040503050406030204" pitchFamily="18" charset="0"/>
                                    </a:rPr>
                                    <m:t>𝐻𝑎𝑟𝑑</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nary>
                            </m:den>
                          </m:f>
                        </m:e>
                      </m:rad>
                    </m:oMath>
                  </m:oMathPara>
                </a14:m>
                <a:endParaRPr lang="en-US" dirty="0"/>
              </a:p>
            </p:txBody>
          </p:sp>
        </mc:Choice>
        <mc:Fallback xmlns="">
          <p:sp>
            <p:nvSpPr>
              <p:cNvPr id="7" name="TextBox 6">
                <a:extLst>
                  <a:ext uri="{FF2B5EF4-FFF2-40B4-BE49-F238E27FC236}">
                    <a16:creationId xmlns:a16="http://schemas.microsoft.com/office/drawing/2014/main" id="{B29D9A36-5888-2E7B-7FAB-C3AF97184629}"/>
                  </a:ext>
                </a:extLst>
              </p:cNvPr>
              <p:cNvSpPr txBox="1">
                <a:spLocks noRot="1" noChangeAspect="1" noMove="1" noResize="1" noEditPoints="1" noAdjustHandles="1" noChangeArrowheads="1" noChangeShapeType="1" noTextEdit="1"/>
              </p:cNvSpPr>
              <p:nvPr/>
            </p:nvSpPr>
            <p:spPr>
              <a:xfrm>
                <a:off x="543475" y="4733332"/>
                <a:ext cx="3058594" cy="818366"/>
              </a:xfrm>
              <a:prstGeom prst="rect">
                <a:avLst/>
              </a:prstGeom>
              <a:blipFill>
                <a:blip r:embed="rId4"/>
                <a:stretch>
                  <a:fillRect b="-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A0A86D-C980-60A5-F7E8-751A7D43C662}"/>
                  </a:ext>
                </a:extLst>
              </p:cNvPr>
              <p:cNvSpPr txBox="1"/>
              <p:nvPr/>
            </p:nvSpPr>
            <p:spPr>
              <a:xfrm>
                <a:off x="4683530" y="2901440"/>
                <a:ext cx="2486165" cy="7218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𝑠𝐶𝑅</m:t>
                      </m:r>
                      <m:d>
                        <m:dPr>
                          <m:ctrlPr>
                            <a:rPr lang="en-US" sz="2500" b="0" i="1" smtClean="0">
                              <a:latin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m:t>
                          </m:r>
                        </m:e>
                      </m:d>
                      <m:r>
                        <a:rPr lang="en-US" sz="2500" b="0" i="1" smtClean="0">
                          <a:latin typeface="Cambria Math" panose="02040503050406030204" pitchFamily="18" charset="0"/>
                          <a:ea typeface="Cambria Math" panose="02040503050406030204" pitchFamily="18" charset="0"/>
                        </a:rPr>
                        <m:t>=</m:t>
                      </m:r>
                      <m:f>
                        <m:fPr>
                          <m:ctrlPr>
                            <a:rPr lang="en-US" sz="2500" b="0" i="1" smtClean="0">
                              <a:latin typeface="Cambria Math" panose="02040503050406030204" pitchFamily="18" charset="0"/>
                              <a:ea typeface="Cambria Math" panose="02040503050406030204" pitchFamily="18" charset="0"/>
                            </a:rPr>
                          </m:ctrlPr>
                        </m:fPr>
                        <m:num>
                          <m:r>
                            <a:rPr lang="en-US" sz="2500" b="0" i="1" smtClean="0">
                              <a:latin typeface="Cambria Math" panose="02040503050406030204" pitchFamily="18" charset="0"/>
                              <a:ea typeface="Cambria Math" panose="02040503050406030204" pitchFamily="18" charset="0"/>
                            </a:rPr>
                            <m:t>𝑎𝑐</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𝑐</m:t>
                              </m:r>
                            </m:e>
                            <m:sub>
                              <m:r>
                                <a:rPr lang="en-US" sz="2500" b="0" i="1" smtClean="0">
                                  <a:latin typeface="Cambria Math" panose="02040503050406030204" pitchFamily="18" charset="0"/>
                                  <a:ea typeface="Cambria Math" panose="02040503050406030204" pitchFamily="18" charset="0"/>
                                </a:rPr>
                                <m:t>𝑡𝑜𝑡</m:t>
                              </m:r>
                            </m:sub>
                          </m:sSub>
                        </m:num>
                        <m:den>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𝜎</m:t>
                              </m:r>
                            </m:e>
                            <m:sub>
                              <m:r>
                                <a:rPr lang="en-US" sz="2500" b="0" i="1" smtClean="0">
                                  <a:latin typeface="Cambria Math" panose="02040503050406030204" pitchFamily="18" charset="0"/>
                                  <a:ea typeface="Cambria Math" panose="02040503050406030204" pitchFamily="18" charset="0"/>
                                </a:rPr>
                                <m:t>𝑠</m:t>
                              </m:r>
                            </m:sub>
                          </m:sSub>
                        </m:den>
                      </m:f>
                    </m:oMath>
                  </m:oMathPara>
                </a14:m>
                <a:endParaRPr lang="en-US" sz="2500" dirty="0"/>
              </a:p>
            </p:txBody>
          </p:sp>
        </mc:Choice>
        <mc:Fallback xmlns="">
          <p:sp>
            <p:nvSpPr>
              <p:cNvPr id="9" name="TextBox 8">
                <a:extLst>
                  <a:ext uri="{FF2B5EF4-FFF2-40B4-BE49-F238E27FC236}">
                    <a16:creationId xmlns:a16="http://schemas.microsoft.com/office/drawing/2014/main" id="{8DA0A86D-C980-60A5-F7E8-751A7D43C662}"/>
                  </a:ext>
                </a:extLst>
              </p:cNvPr>
              <p:cNvSpPr txBox="1">
                <a:spLocks noRot="1" noChangeAspect="1" noMove="1" noResize="1" noEditPoints="1" noAdjustHandles="1" noChangeArrowheads="1" noChangeShapeType="1" noTextEdit="1"/>
              </p:cNvSpPr>
              <p:nvPr/>
            </p:nvSpPr>
            <p:spPr>
              <a:xfrm>
                <a:off x="4683530" y="2901440"/>
                <a:ext cx="2486165" cy="721801"/>
              </a:xfrm>
              <a:prstGeom prst="rect">
                <a:avLst/>
              </a:prstGeom>
              <a:blipFill>
                <a:blip r:embed="rId5"/>
                <a:stretch>
                  <a:fillRect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9D9E5A5-56E6-5634-2318-FA2F7A066DA2}"/>
                  </a:ext>
                </a:extLst>
              </p:cNvPr>
              <p:cNvSpPr txBox="1"/>
              <p:nvPr/>
            </p:nvSpPr>
            <p:spPr>
              <a:xfrm>
                <a:off x="4227911" y="4250365"/>
                <a:ext cx="3397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𝑡𝑜𝑡</m:t>
                          </m:r>
                        </m:sub>
                      </m:sSub>
                      <m:r>
                        <a:rPr lang="en-US" b="0" i="1" smtClean="0">
                          <a:latin typeface="Cambria Math" panose="02040503050406030204" pitchFamily="18" charset="0"/>
                        </a:rPr>
                        <m:t>=</m:t>
                      </m:r>
                      <m:r>
                        <a:rPr lang="en-US" b="0" i="1" smtClean="0">
                          <a:latin typeface="Cambria Math" panose="02040503050406030204" pitchFamily="18" charset="0"/>
                        </a:rPr>
                        <m:t>𝑜𝑣𝑒𝑟𝑎𝑙𝑙</m:t>
                      </m:r>
                      <m:r>
                        <a:rPr lang="en-US" b="0" i="1" smtClean="0">
                          <a:latin typeface="Cambria Math" panose="02040503050406030204" pitchFamily="18" charset="0"/>
                        </a:rPr>
                        <m:t> </m:t>
                      </m:r>
                      <m:r>
                        <a:rPr lang="en-US" b="0" i="1" smtClean="0">
                          <a:latin typeface="Cambria Math" panose="02040503050406030204" pitchFamily="18" charset="0"/>
                        </a:rPr>
                        <m:t>𝑚𝑜𝑑𝑒𝑙</m:t>
                      </m:r>
                      <m:r>
                        <a:rPr lang="en-US" b="0" i="1" smtClean="0">
                          <a:latin typeface="Cambria Math" panose="02040503050406030204" pitchFamily="18" charset="0"/>
                        </a:rPr>
                        <m:t> </m:t>
                      </m:r>
                      <m:r>
                        <a:rPr lang="en-US" b="0" i="1" smtClean="0">
                          <a:latin typeface="Cambria Math" panose="02040503050406030204" pitchFamily="18" charset="0"/>
                        </a:rPr>
                        <m:t>𝑎𝑐𝑐𝑢𝑟𝑎𝑐𝑦</m:t>
                      </m:r>
                    </m:oMath>
                  </m:oMathPara>
                </a14:m>
                <a:endParaRPr lang="en-US" b="0" dirty="0"/>
              </a:p>
            </p:txBody>
          </p:sp>
        </mc:Choice>
        <mc:Fallback xmlns="">
          <p:sp>
            <p:nvSpPr>
              <p:cNvPr id="10" name="TextBox 9">
                <a:extLst>
                  <a:ext uri="{FF2B5EF4-FFF2-40B4-BE49-F238E27FC236}">
                    <a16:creationId xmlns:a16="http://schemas.microsoft.com/office/drawing/2014/main" id="{19D9E5A5-56E6-5634-2318-FA2F7A066DA2}"/>
                  </a:ext>
                </a:extLst>
              </p:cNvPr>
              <p:cNvSpPr txBox="1">
                <a:spLocks noRot="1" noChangeAspect="1" noMove="1" noResize="1" noEditPoints="1" noAdjustHandles="1" noChangeArrowheads="1" noChangeShapeType="1" noTextEdit="1"/>
              </p:cNvSpPr>
              <p:nvPr/>
            </p:nvSpPr>
            <p:spPr>
              <a:xfrm>
                <a:off x="4227911" y="4250365"/>
                <a:ext cx="3397405" cy="276999"/>
              </a:xfrm>
              <a:prstGeom prst="rect">
                <a:avLst/>
              </a:prstGeom>
              <a:blipFill>
                <a:blip r:embed="rId6"/>
                <a:stretch>
                  <a:fillRect l="-718" r="-1436"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4E5CA7-4ED7-81B5-F03A-4BAD1D7F89CC}"/>
                  </a:ext>
                </a:extLst>
              </p:cNvPr>
              <p:cNvSpPr txBox="1"/>
              <p:nvPr/>
            </p:nvSpPr>
            <p:spPr>
              <a:xfrm>
                <a:off x="4456379" y="4733332"/>
                <a:ext cx="2623603"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𝑠</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𝑠</m:t>
                                  </m:r>
                                  <m:r>
                                    <a:rPr lang="en-US" b="0" i="1" smtClean="0">
                                      <a:latin typeface="Cambria Math" panose="02040503050406030204" pitchFamily="18" charset="0"/>
                                    </a:rPr>
                                    <m:t>=1</m:t>
                                  </m:r>
                                </m:sub>
                                <m:sup>
                                  <m:r>
                                    <a:rPr lang="en-US" b="0" i="1" smtClean="0">
                                      <a:latin typeface="Cambria Math" panose="02040503050406030204" pitchFamily="18" charset="0"/>
                                    </a:rPr>
                                    <m:t>5</m:t>
                                  </m:r>
                                </m:sup>
                                <m:e>
                                  <m:r>
                                    <a:rPr lang="en-US" b="0" i="1" smtClean="0">
                                      <a:latin typeface="Cambria Math" panose="02040503050406030204" pitchFamily="18" charset="0"/>
                                    </a:rPr>
                                    <m:t> (</m:t>
                                  </m:r>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𝑠</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𝑎𝑐𝑐</m:t>
                                      </m:r>
                                    </m:e>
                                  </m:acc>
                                  <m:r>
                                    <a:rPr lang="en-US" b="0" i="1" smtClean="0">
                                      <a:latin typeface="Cambria Math" panose="02040503050406030204" pitchFamily="18" charset="0"/>
                                    </a:rPr>
                                    <m:t>)</m:t>
                                  </m:r>
                                </m:e>
                              </m:nary>
                            </m:num>
                            <m:den>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𝑠</m:t>
                                  </m:r>
                                  <m:r>
                                    <a:rPr lang="en-US" b="0" i="1" smtClean="0">
                                      <a:latin typeface="Cambria Math" panose="02040503050406030204" pitchFamily="18" charset="0"/>
                                    </a:rPr>
                                    <m:t>=1</m:t>
                                  </m:r>
                                </m:sub>
                                <m:sup>
                                  <m:r>
                                    <a:rPr lang="en-US" b="0" i="1" smtClean="0">
                                      <a:latin typeface="Cambria Math" panose="02040503050406030204" pitchFamily="18" charset="0"/>
                                    </a:rPr>
                                    <m:t>5</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𝑠</m:t>
                                      </m:r>
                                    </m:sub>
                                  </m:sSub>
                                </m:e>
                              </m:nary>
                            </m:den>
                          </m:f>
                        </m:e>
                      </m:rad>
                    </m:oMath>
                  </m:oMathPara>
                </a14:m>
                <a:endParaRPr lang="en-US" dirty="0"/>
              </a:p>
            </p:txBody>
          </p:sp>
        </mc:Choice>
        <mc:Fallback xmlns="">
          <p:sp>
            <p:nvSpPr>
              <p:cNvPr id="11" name="TextBox 10">
                <a:extLst>
                  <a:ext uri="{FF2B5EF4-FFF2-40B4-BE49-F238E27FC236}">
                    <a16:creationId xmlns:a16="http://schemas.microsoft.com/office/drawing/2014/main" id="{C94E5CA7-4ED7-81B5-F03A-4BAD1D7F89CC}"/>
                  </a:ext>
                </a:extLst>
              </p:cNvPr>
              <p:cNvSpPr txBox="1">
                <a:spLocks noRot="1" noChangeAspect="1" noMove="1" noResize="1" noEditPoints="1" noAdjustHandles="1" noChangeArrowheads="1" noChangeShapeType="1" noTextEdit="1"/>
              </p:cNvSpPr>
              <p:nvPr/>
            </p:nvSpPr>
            <p:spPr>
              <a:xfrm>
                <a:off x="4456379" y="4733332"/>
                <a:ext cx="2623603" cy="81836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586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5D6DC-F81D-F442-7C4F-9397C859C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8B9EE-A281-3AFF-D0DB-C6AA281F535D}"/>
              </a:ext>
            </a:extLst>
          </p:cNvPr>
          <p:cNvSpPr>
            <a:spLocks noGrp="1"/>
          </p:cNvSpPr>
          <p:nvPr>
            <p:ph type="title"/>
          </p:nvPr>
        </p:nvSpPr>
        <p:spPr>
          <a:xfrm>
            <a:off x="838200" y="365125"/>
            <a:ext cx="10983686" cy="1325563"/>
          </a:xfrm>
        </p:spPr>
        <p:txBody>
          <a:bodyPr>
            <a:normAutofit fontScale="90000"/>
          </a:bodyPr>
          <a:lstStyle/>
          <a:p>
            <a:r>
              <a:rPr lang="en-US" dirty="0"/>
              <a:t>2 Metrics beyond overall model accuracy:</a:t>
            </a:r>
            <a:br>
              <a:rPr lang="en-US" dirty="0"/>
            </a:br>
            <a:r>
              <a:rPr lang="en-US" dirty="0"/>
              <a:t>Quantifying model robustness to color vision effect</a:t>
            </a:r>
          </a:p>
        </p:txBody>
      </p:sp>
      <p:sp>
        <p:nvSpPr>
          <p:cNvPr id="3" name="Content Placeholder 2">
            <a:extLst>
              <a:ext uri="{FF2B5EF4-FFF2-40B4-BE49-F238E27FC236}">
                <a16:creationId xmlns:a16="http://schemas.microsoft.com/office/drawing/2014/main" id="{E3F5F58B-046F-60CF-B0D2-E44CF8F95539}"/>
              </a:ext>
            </a:extLst>
          </p:cNvPr>
          <p:cNvSpPr>
            <a:spLocks noGrp="1"/>
          </p:cNvSpPr>
          <p:nvPr>
            <p:ph idx="1"/>
          </p:nvPr>
        </p:nvSpPr>
        <p:spPr>
          <a:xfrm>
            <a:off x="189915" y="1825625"/>
            <a:ext cx="3782729" cy="3992371"/>
          </a:xfrm>
        </p:spPr>
        <p:style>
          <a:lnRef idx="2">
            <a:schemeClr val="dk1"/>
          </a:lnRef>
          <a:fillRef idx="1">
            <a:schemeClr val="lt1"/>
          </a:fillRef>
          <a:effectRef idx="0">
            <a:schemeClr val="dk1"/>
          </a:effectRef>
          <a:fontRef idx="minor">
            <a:schemeClr val="dk1"/>
          </a:fontRef>
        </p:style>
        <p:txBody>
          <a:bodyPr/>
          <a:lstStyle/>
          <a:p>
            <a:r>
              <a:rPr lang="en-US" dirty="0"/>
              <a:t>Scaled color vision robustness</a:t>
            </a:r>
          </a:p>
        </p:txBody>
      </p:sp>
      <p:sp>
        <p:nvSpPr>
          <p:cNvPr id="4" name="Content Placeholder 2">
            <a:extLst>
              <a:ext uri="{FF2B5EF4-FFF2-40B4-BE49-F238E27FC236}">
                <a16:creationId xmlns:a16="http://schemas.microsoft.com/office/drawing/2014/main" id="{DA5965A2-BFAF-1899-4B34-2FAA1FCCB78A}"/>
              </a:ext>
            </a:extLst>
          </p:cNvPr>
          <p:cNvSpPr txBox="1">
            <a:spLocks/>
          </p:cNvSpPr>
          <p:nvPr/>
        </p:nvSpPr>
        <p:spPr>
          <a:xfrm>
            <a:off x="4035247" y="1825625"/>
            <a:ext cx="3782729" cy="39923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t>Scaled corruption robustness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AEC7221-62C6-4A77-CA33-1FC8EC98AA19}"/>
                  </a:ext>
                </a:extLst>
              </p:cNvPr>
              <p:cNvSpPr txBox="1"/>
              <p:nvPr/>
            </p:nvSpPr>
            <p:spPr>
              <a:xfrm>
                <a:off x="931400" y="2901440"/>
                <a:ext cx="2486165" cy="723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𝑠𝐶𝑉𝑅</m:t>
                      </m:r>
                      <m:d>
                        <m:dPr>
                          <m:ctrlPr>
                            <a:rPr lang="en-US" sz="2500" b="0" i="1" smtClean="0">
                              <a:latin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m:t>
                          </m:r>
                        </m:e>
                      </m:d>
                      <m:r>
                        <a:rPr lang="en-US" sz="2500" b="0" i="1" smtClean="0">
                          <a:latin typeface="Cambria Math" panose="02040503050406030204" pitchFamily="18" charset="0"/>
                          <a:ea typeface="Cambria Math" panose="02040503050406030204" pitchFamily="18" charset="0"/>
                        </a:rPr>
                        <m:t>=</m:t>
                      </m:r>
                      <m:f>
                        <m:fPr>
                          <m:ctrlPr>
                            <a:rPr lang="en-US" sz="2500" b="0" i="1" smtClean="0">
                              <a:latin typeface="Cambria Math" panose="02040503050406030204" pitchFamily="18" charset="0"/>
                              <a:ea typeface="Cambria Math" panose="02040503050406030204" pitchFamily="18" charset="0"/>
                            </a:rPr>
                          </m:ctrlPr>
                        </m:fPr>
                        <m:num>
                          <m:r>
                            <a:rPr lang="en-US" sz="2500" b="0" i="1" smtClean="0">
                              <a:latin typeface="Cambria Math" panose="02040503050406030204" pitchFamily="18" charset="0"/>
                              <a:ea typeface="Cambria Math" panose="02040503050406030204" pitchFamily="18" charset="0"/>
                            </a:rPr>
                            <m:t>𝑎𝑐</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𝑐</m:t>
                              </m:r>
                            </m:e>
                            <m:sub>
                              <m:r>
                                <a:rPr lang="en-US" sz="2500" b="0" i="1" smtClean="0">
                                  <a:latin typeface="Cambria Math" panose="02040503050406030204" pitchFamily="18" charset="0"/>
                                  <a:ea typeface="Cambria Math" panose="02040503050406030204" pitchFamily="18" charset="0"/>
                                </a:rPr>
                                <m:t>𝑡𝑜𝑡</m:t>
                              </m:r>
                            </m:sub>
                          </m:sSub>
                        </m:num>
                        <m:den>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𝜎</m:t>
                              </m:r>
                            </m:e>
                            <m:sub>
                              <m:r>
                                <a:rPr lang="en-US" sz="2500" b="0" i="1" smtClean="0">
                                  <a:latin typeface="Cambria Math" panose="02040503050406030204" pitchFamily="18" charset="0"/>
                                  <a:ea typeface="Cambria Math" panose="02040503050406030204" pitchFamily="18" charset="0"/>
                                </a:rPr>
                                <m:t>𝑤</m:t>
                              </m:r>
                            </m:sub>
                          </m:sSub>
                        </m:den>
                      </m:f>
                    </m:oMath>
                  </m:oMathPara>
                </a14:m>
                <a:endParaRPr lang="en-US" sz="2500" dirty="0"/>
              </a:p>
            </p:txBody>
          </p:sp>
        </mc:Choice>
        <mc:Fallback xmlns="">
          <p:sp>
            <p:nvSpPr>
              <p:cNvPr id="5" name="TextBox 4">
                <a:extLst>
                  <a:ext uri="{FF2B5EF4-FFF2-40B4-BE49-F238E27FC236}">
                    <a16:creationId xmlns:a16="http://schemas.microsoft.com/office/drawing/2014/main" id="{1AEC7221-62C6-4A77-CA33-1FC8EC98AA19}"/>
                  </a:ext>
                </a:extLst>
              </p:cNvPr>
              <p:cNvSpPr txBox="1">
                <a:spLocks noRot="1" noChangeAspect="1" noMove="1" noResize="1" noEditPoints="1" noAdjustHandles="1" noChangeArrowheads="1" noChangeShapeType="1" noTextEdit="1"/>
              </p:cNvSpPr>
              <p:nvPr/>
            </p:nvSpPr>
            <p:spPr>
              <a:xfrm>
                <a:off x="931400" y="2901440"/>
                <a:ext cx="2486165" cy="7236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C0F500-D91D-4BE0-04C0-E7B3D3648809}"/>
                  </a:ext>
                </a:extLst>
              </p:cNvPr>
              <p:cNvSpPr txBox="1"/>
              <p:nvPr/>
            </p:nvSpPr>
            <p:spPr>
              <a:xfrm>
                <a:off x="475781" y="4250365"/>
                <a:ext cx="3397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𝑡𝑜𝑡</m:t>
                          </m:r>
                        </m:sub>
                      </m:sSub>
                      <m:r>
                        <a:rPr lang="en-US" b="0" i="1" smtClean="0">
                          <a:latin typeface="Cambria Math" panose="02040503050406030204" pitchFamily="18" charset="0"/>
                        </a:rPr>
                        <m:t>=</m:t>
                      </m:r>
                      <m:r>
                        <a:rPr lang="en-US" b="0" i="1" smtClean="0">
                          <a:latin typeface="Cambria Math" panose="02040503050406030204" pitchFamily="18" charset="0"/>
                        </a:rPr>
                        <m:t>𝑜𝑣𝑒𝑟𝑎𝑙𝑙</m:t>
                      </m:r>
                      <m:r>
                        <a:rPr lang="en-US" b="0" i="1" smtClean="0">
                          <a:latin typeface="Cambria Math" panose="02040503050406030204" pitchFamily="18" charset="0"/>
                        </a:rPr>
                        <m:t> </m:t>
                      </m:r>
                      <m:r>
                        <a:rPr lang="en-US" b="0" i="1" smtClean="0">
                          <a:latin typeface="Cambria Math" panose="02040503050406030204" pitchFamily="18" charset="0"/>
                        </a:rPr>
                        <m:t>𝑚𝑜𝑑𝑒𝑙</m:t>
                      </m:r>
                      <m:r>
                        <a:rPr lang="en-US" b="0" i="1" smtClean="0">
                          <a:latin typeface="Cambria Math" panose="02040503050406030204" pitchFamily="18" charset="0"/>
                        </a:rPr>
                        <m:t> </m:t>
                      </m:r>
                      <m:r>
                        <a:rPr lang="en-US" b="0" i="1" smtClean="0">
                          <a:latin typeface="Cambria Math" panose="02040503050406030204" pitchFamily="18" charset="0"/>
                        </a:rPr>
                        <m:t>𝑎𝑐𝑐𝑢𝑟𝑎𝑐𝑦</m:t>
                      </m:r>
                    </m:oMath>
                  </m:oMathPara>
                </a14:m>
                <a:endParaRPr lang="en-US" b="0" dirty="0"/>
              </a:p>
            </p:txBody>
          </p:sp>
        </mc:Choice>
        <mc:Fallback xmlns="">
          <p:sp>
            <p:nvSpPr>
              <p:cNvPr id="6" name="TextBox 5">
                <a:extLst>
                  <a:ext uri="{FF2B5EF4-FFF2-40B4-BE49-F238E27FC236}">
                    <a16:creationId xmlns:a16="http://schemas.microsoft.com/office/drawing/2014/main" id="{07C0F500-D91D-4BE0-04C0-E7B3D3648809}"/>
                  </a:ext>
                </a:extLst>
              </p:cNvPr>
              <p:cNvSpPr txBox="1">
                <a:spLocks noRot="1" noChangeAspect="1" noMove="1" noResize="1" noEditPoints="1" noAdjustHandles="1" noChangeArrowheads="1" noChangeShapeType="1" noTextEdit="1"/>
              </p:cNvSpPr>
              <p:nvPr/>
            </p:nvSpPr>
            <p:spPr>
              <a:xfrm>
                <a:off x="475781" y="4250365"/>
                <a:ext cx="3397405" cy="276999"/>
              </a:xfrm>
              <a:prstGeom prst="rect">
                <a:avLst/>
              </a:prstGeom>
              <a:blipFill>
                <a:blip r:embed="rId3"/>
                <a:stretch>
                  <a:fillRect l="-718" r="-1436"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791CAB-6C87-D8FD-ED31-E7A8F5F9285F}"/>
                  </a:ext>
                </a:extLst>
              </p:cNvPr>
              <p:cNvSpPr txBox="1"/>
              <p:nvPr/>
            </p:nvSpPr>
            <p:spPr>
              <a:xfrm>
                <a:off x="543475" y="4733332"/>
                <a:ext cx="3058594"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𝑤</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𝐸𝑎𝑠𝑦</m:t>
                                  </m:r>
                                </m:sub>
                                <m:sup>
                                  <m:r>
                                    <a:rPr lang="en-US" b="0" i="1" smtClean="0">
                                      <a:latin typeface="Cambria Math" panose="02040503050406030204" pitchFamily="18" charset="0"/>
                                    </a:rPr>
                                    <m:t>𝐻𝑎𝑟𝑑</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𝑎𝑐𝑐</m:t>
                                      </m:r>
                                    </m:e>
                                  </m:acc>
                                  <m:r>
                                    <a:rPr lang="en-US" b="0" i="1" smtClean="0">
                                      <a:latin typeface="Cambria Math" panose="02040503050406030204" pitchFamily="18" charset="0"/>
                                    </a:rPr>
                                    <m:t>)</m:t>
                                  </m:r>
                                </m:e>
                              </m:nary>
                            </m:num>
                            <m:den>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𝐸𝑎𝑠𝑦</m:t>
                                  </m:r>
                                </m:sub>
                                <m:sup>
                                  <m:r>
                                    <a:rPr lang="en-US" b="0" i="1" smtClean="0">
                                      <a:latin typeface="Cambria Math" panose="02040503050406030204" pitchFamily="18" charset="0"/>
                                    </a:rPr>
                                    <m:t>𝐻𝑎𝑟𝑑</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nary>
                            </m:den>
                          </m:f>
                        </m:e>
                      </m:rad>
                    </m:oMath>
                  </m:oMathPara>
                </a14:m>
                <a:endParaRPr lang="en-US" dirty="0"/>
              </a:p>
            </p:txBody>
          </p:sp>
        </mc:Choice>
        <mc:Fallback xmlns="">
          <p:sp>
            <p:nvSpPr>
              <p:cNvPr id="7" name="TextBox 6">
                <a:extLst>
                  <a:ext uri="{FF2B5EF4-FFF2-40B4-BE49-F238E27FC236}">
                    <a16:creationId xmlns:a16="http://schemas.microsoft.com/office/drawing/2014/main" id="{7C791CAB-6C87-D8FD-ED31-E7A8F5F9285F}"/>
                  </a:ext>
                </a:extLst>
              </p:cNvPr>
              <p:cNvSpPr txBox="1">
                <a:spLocks noRot="1" noChangeAspect="1" noMove="1" noResize="1" noEditPoints="1" noAdjustHandles="1" noChangeArrowheads="1" noChangeShapeType="1" noTextEdit="1"/>
              </p:cNvSpPr>
              <p:nvPr/>
            </p:nvSpPr>
            <p:spPr>
              <a:xfrm>
                <a:off x="543475" y="4733332"/>
                <a:ext cx="3058594" cy="818366"/>
              </a:xfrm>
              <a:prstGeom prst="rect">
                <a:avLst/>
              </a:prstGeom>
              <a:blipFill>
                <a:blip r:embed="rId4"/>
                <a:stretch>
                  <a:fillRect b="-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B6A06D-2D21-475D-D5D5-A16AD7EE271F}"/>
                  </a:ext>
                </a:extLst>
              </p:cNvPr>
              <p:cNvSpPr txBox="1"/>
              <p:nvPr/>
            </p:nvSpPr>
            <p:spPr>
              <a:xfrm>
                <a:off x="4683530" y="2901440"/>
                <a:ext cx="2486165" cy="7218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𝑠𝐶𝑅</m:t>
                      </m:r>
                      <m:d>
                        <m:dPr>
                          <m:ctrlPr>
                            <a:rPr lang="en-US" sz="2500" b="0" i="1" smtClean="0">
                              <a:latin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m:t>
                          </m:r>
                        </m:e>
                      </m:d>
                      <m:r>
                        <a:rPr lang="en-US" sz="2500" b="0" i="1" smtClean="0">
                          <a:latin typeface="Cambria Math" panose="02040503050406030204" pitchFamily="18" charset="0"/>
                          <a:ea typeface="Cambria Math" panose="02040503050406030204" pitchFamily="18" charset="0"/>
                        </a:rPr>
                        <m:t>=</m:t>
                      </m:r>
                      <m:f>
                        <m:fPr>
                          <m:ctrlPr>
                            <a:rPr lang="en-US" sz="2500" b="0" i="1" smtClean="0">
                              <a:latin typeface="Cambria Math" panose="02040503050406030204" pitchFamily="18" charset="0"/>
                              <a:ea typeface="Cambria Math" panose="02040503050406030204" pitchFamily="18" charset="0"/>
                            </a:rPr>
                          </m:ctrlPr>
                        </m:fPr>
                        <m:num>
                          <m:r>
                            <a:rPr lang="en-US" sz="2500" b="0" i="1" smtClean="0">
                              <a:latin typeface="Cambria Math" panose="02040503050406030204" pitchFamily="18" charset="0"/>
                              <a:ea typeface="Cambria Math" panose="02040503050406030204" pitchFamily="18" charset="0"/>
                            </a:rPr>
                            <m:t>𝑎𝑐</m:t>
                          </m:r>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𝑐</m:t>
                              </m:r>
                            </m:e>
                            <m:sub>
                              <m:r>
                                <a:rPr lang="en-US" sz="2500" b="0" i="1" smtClean="0">
                                  <a:latin typeface="Cambria Math" panose="02040503050406030204" pitchFamily="18" charset="0"/>
                                  <a:ea typeface="Cambria Math" panose="02040503050406030204" pitchFamily="18" charset="0"/>
                                </a:rPr>
                                <m:t>𝑡𝑜𝑡</m:t>
                              </m:r>
                            </m:sub>
                          </m:sSub>
                        </m:num>
                        <m:den>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𝜎</m:t>
                              </m:r>
                            </m:e>
                            <m:sub>
                              <m:r>
                                <a:rPr lang="en-US" sz="2500" b="0" i="1" smtClean="0">
                                  <a:latin typeface="Cambria Math" panose="02040503050406030204" pitchFamily="18" charset="0"/>
                                  <a:ea typeface="Cambria Math" panose="02040503050406030204" pitchFamily="18" charset="0"/>
                                </a:rPr>
                                <m:t>𝑠</m:t>
                              </m:r>
                            </m:sub>
                          </m:sSub>
                        </m:den>
                      </m:f>
                    </m:oMath>
                  </m:oMathPara>
                </a14:m>
                <a:endParaRPr lang="en-US" sz="2500" dirty="0"/>
              </a:p>
            </p:txBody>
          </p:sp>
        </mc:Choice>
        <mc:Fallback xmlns="">
          <p:sp>
            <p:nvSpPr>
              <p:cNvPr id="9" name="TextBox 8">
                <a:extLst>
                  <a:ext uri="{FF2B5EF4-FFF2-40B4-BE49-F238E27FC236}">
                    <a16:creationId xmlns:a16="http://schemas.microsoft.com/office/drawing/2014/main" id="{9CB6A06D-2D21-475D-D5D5-A16AD7EE271F}"/>
                  </a:ext>
                </a:extLst>
              </p:cNvPr>
              <p:cNvSpPr txBox="1">
                <a:spLocks noRot="1" noChangeAspect="1" noMove="1" noResize="1" noEditPoints="1" noAdjustHandles="1" noChangeArrowheads="1" noChangeShapeType="1" noTextEdit="1"/>
              </p:cNvSpPr>
              <p:nvPr/>
            </p:nvSpPr>
            <p:spPr>
              <a:xfrm>
                <a:off x="4683530" y="2901440"/>
                <a:ext cx="2486165" cy="721801"/>
              </a:xfrm>
              <a:prstGeom prst="rect">
                <a:avLst/>
              </a:prstGeom>
              <a:blipFill>
                <a:blip r:embed="rId5"/>
                <a:stretch>
                  <a:fillRect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9732C6-FAD8-1CE8-D388-79FE1060DB2E}"/>
                  </a:ext>
                </a:extLst>
              </p:cNvPr>
              <p:cNvSpPr txBox="1"/>
              <p:nvPr/>
            </p:nvSpPr>
            <p:spPr>
              <a:xfrm>
                <a:off x="4227911" y="4250365"/>
                <a:ext cx="3397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𝑡𝑜𝑡</m:t>
                          </m:r>
                        </m:sub>
                      </m:sSub>
                      <m:r>
                        <a:rPr lang="en-US" b="0" i="1" smtClean="0">
                          <a:latin typeface="Cambria Math" panose="02040503050406030204" pitchFamily="18" charset="0"/>
                        </a:rPr>
                        <m:t>=</m:t>
                      </m:r>
                      <m:r>
                        <a:rPr lang="en-US" b="0" i="1" smtClean="0">
                          <a:latin typeface="Cambria Math" panose="02040503050406030204" pitchFamily="18" charset="0"/>
                        </a:rPr>
                        <m:t>𝑜𝑣𝑒𝑟𝑎𝑙𝑙</m:t>
                      </m:r>
                      <m:r>
                        <a:rPr lang="en-US" b="0" i="1" smtClean="0">
                          <a:latin typeface="Cambria Math" panose="02040503050406030204" pitchFamily="18" charset="0"/>
                        </a:rPr>
                        <m:t> </m:t>
                      </m:r>
                      <m:r>
                        <a:rPr lang="en-US" b="0" i="1" smtClean="0">
                          <a:latin typeface="Cambria Math" panose="02040503050406030204" pitchFamily="18" charset="0"/>
                        </a:rPr>
                        <m:t>𝑚𝑜𝑑𝑒𝑙</m:t>
                      </m:r>
                      <m:r>
                        <a:rPr lang="en-US" b="0" i="1" smtClean="0">
                          <a:latin typeface="Cambria Math" panose="02040503050406030204" pitchFamily="18" charset="0"/>
                        </a:rPr>
                        <m:t> </m:t>
                      </m:r>
                      <m:r>
                        <a:rPr lang="en-US" b="0" i="1" smtClean="0">
                          <a:latin typeface="Cambria Math" panose="02040503050406030204" pitchFamily="18" charset="0"/>
                        </a:rPr>
                        <m:t>𝑎𝑐𝑐𝑢𝑟𝑎𝑐𝑦</m:t>
                      </m:r>
                    </m:oMath>
                  </m:oMathPara>
                </a14:m>
                <a:endParaRPr lang="en-US" b="0" dirty="0"/>
              </a:p>
            </p:txBody>
          </p:sp>
        </mc:Choice>
        <mc:Fallback xmlns="">
          <p:sp>
            <p:nvSpPr>
              <p:cNvPr id="10" name="TextBox 9">
                <a:extLst>
                  <a:ext uri="{FF2B5EF4-FFF2-40B4-BE49-F238E27FC236}">
                    <a16:creationId xmlns:a16="http://schemas.microsoft.com/office/drawing/2014/main" id="{1B9732C6-FAD8-1CE8-D388-79FE1060DB2E}"/>
                  </a:ext>
                </a:extLst>
              </p:cNvPr>
              <p:cNvSpPr txBox="1">
                <a:spLocks noRot="1" noChangeAspect="1" noMove="1" noResize="1" noEditPoints="1" noAdjustHandles="1" noChangeArrowheads="1" noChangeShapeType="1" noTextEdit="1"/>
              </p:cNvSpPr>
              <p:nvPr/>
            </p:nvSpPr>
            <p:spPr>
              <a:xfrm>
                <a:off x="4227911" y="4250365"/>
                <a:ext cx="3397405" cy="276999"/>
              </a:xfrm>
              <a:prstGeom prst="rect">
                <a:avLst/>
              </a:prstGeom>
              <a:blipFill>
                <a:blip r:embed="rId6"/>
                <a:stretch>
                  <a:fillRect l="-718" r="-1436"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E7D275C-7EE1-B798-3A96-4FEBCA4721E7}"/>
                  </a:ext>
                </a:extLst>
              </p:cNvPr>
              <p:cNvSpPr txBox="1"/>
              <p:nvPr/>
            </p:nvSpPr>
            <p:spPr>
              <a:xfrm>
                <a:off x="4456379" y="4733332"/>
                <a:ext cx="2623603"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𝑠</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𝑠</m:t>
                                  </m:r>
                                  <m:r>
                                    <a:rPr lang="en-US" b="0" i="1" smtClean="0">
                                      <a:latin typeface="Cambria Math" panose="02040503050406030204" pitchFamily="18" charset="0"/>
                                    </a:rPr>
                                    <m:t>=1</m:t>
                                  </m:r>
                                </m:sub>
                                <m:sup>
                                  <m:r>
                                    <a:rPr lang="en-US" b="0" i="1" smtClean="0">
                                      <a:latin typeface="Cambria Math" panose="02040503050406030204" pitchFamily="18" charset="0"/>
                                    </a:rPr>
                                    <m:t>5</m:t>
                                  </m:r>
                                </m:sup>
                                <m:e>
                                  <m:r>
                                    <a:rPr lang="en-US" b="0" i="1" smtClean="0">
                                      <a:latin typeface="Cambria Math" panose="02040503050406030204" pitchFamily="18" charset="0"/>
                                    </a:rPr>
                                    <m:t> (</m:t>
                                  </m:r>
                                  <m:r>
                                    <a:rPr lang="en-US" b="0" i="1" smtClean="0">
                                      <a:latin typeface="Cambria Math" panose="02040503050406030204" pitchFamily="18" charset="0"/>
                                    </a:rPr>
                                    <m:t>𝑎𝑐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𝑠</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𝑎𝑐𝑐</m:t>
                                      </m:r>
                                    </m:e>
                                  </m:acc>
                                  <m:r>
                                    <a:rPr lang="en-US" b="0" i="1" smtClean="0">
                                      <a:latin typeface="Cambria Math" panose="02040503050406030204" pitchFamily="18" charset="0"/>
                                    </a:rPr>
                                    <m:t>)</m:t>
                                  </m:r>
                                </m:e>
                              </m:nary>
                            </m:num>
                            <m:den>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𝑠</m:t>
                                  </m:r>
                                  <m:r>
                                    <a:rPr lang="en-US" b="0" i="1" smtClean="0">
                                      <a:latin typeface="Cambria Math" panose="02040503050406030204" pitchFamily="18" charset="0"/>
                                    </a:rPr>
                                    <m:t>=1</m:t>
                                  </m:r>
                                </m:sub>
                                <m:sup>
                                  <m:r>
                                    <a:rPr lang="en-US" b="0" i="1" smtClean="0">
                                      <a:latin typeface="Cambria Math" panose="02040503050406030204" pitchFamily="18" charset="0"/>
                                    </a:rPr>
                                    <m:t>5</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𝑠</m:t>
                                      </m:r>
                                    </m:sub>
                                  </m:sSub>
                                </m:e>
                              </m:nary>
                            </m:den>
                          </m:f>
                        </m:e>
                      </m:rad>
                    </m:oMath>
                  </m:oMathPara>
                </a14:m>
                <a:endParaRPr lang="en-US" dirty="0"/>
              </a:p>
            </p:txBody>
          </p:sp>
        </mc:Choice>
        <mc:Fallback xmlns="">
          <p:sp>
            <p:nvSpPr>
              <p:cNvPr id="11" name="TextBox 10">
                <a:extLst>
                  <a:ext uri="{FF2B5EF4-FFF2-40B4-BE49-F238E27FC236}">
                    <a16:creationId xmlns:a16="http://schemas.microsoft.com/office/drawing/2014/main" id="{8E7D275C-7EE1-B798-3A96-4FEBCA4721E7}"/>
                  </a:ext>
                </a:extLst>
              </p:cNvPr>
              <p:cNvSpPr txBox="1">
                <a:spLocks noRot="1" noChangeAspect="1" noMove="1" noResize="1" noEditPoints="1" noAdjustHandles="1" noChangeArrowheads="1" noChangeShapeType="1" noTextEdit="1"/>
              </p:cNvSpPr>
              <p:nvPr/>
            </p:nvSpPr>
            <p:spPr>
              <a:xfrm>
                <a:off x="4456379" y="4733332"/>
                <a:ext cx="2623603" cy="818366"/>
              </a:xfrm>
              <a:prstGeom prst="rect">
                <a:avLst/>
              </a:prstGeom>
              <a:blipFill>
                <a:blip r:embed="rId7"/>
                <a:stretch>
                  <a:fillRect/>
                </a:stretch>
              </a:blipFill>
            </p:spPr>
            <p:txBody>
              <a:bodyPr/>
              <a:lstStyle/>
              <a:p>
                <a:r>
                  <a:rPr lang="en-US">
                    <a:noFill/>
                  </a:rPr>
                  <a:t> </a:t>
                </a:r>
              </a:p>
            </p:txBody>
          </p:sp>
        </mc:Fallback>
      </mc:AlternateContent>
      <p:pic>
        <p:nvPicPr>
          <p:cNvPr id="12" name="Picture 11" descr="A graph with colorful dots and numbers&#10;&#10;AI-generated content may be incorrect.">
            <a:extLst>
              <a:ext uri="{FF2B5EF4-FFF2-40B4-BE49-F238E27FC236}">
                <a16:creationId xmlns:a16="http://schemas.microsoft.com/office/drawing/2014/main" id="{0E591525-E0B5-7AFE-6BF4-3E3417907E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0579" y="2082352"/>
            <a:ext cx="4234350" cy="3234984"/>
          </a:xfrm>
          <a:prstGeom prst="rect">
            <a:avLst/>
          </a:prstGeom>
        </p:spPr>
      </p:pic>
      <p:sp>
        <p:nvSpPr>
          <p:cNvPr id="13" name="Content Placeholder 2">
            <a:extLst>
              <a:ext uri="{FF2B5EF4-FFF2-40B4-BE49-F238E27FC236}">
                <a16:creationId xmlns:a16="http://schemas.microsoft.com/office/drawing/2014/main" id="{D36C869C-2A1E-A094-1005-839D32A78C95}"/>
              </a:ext>
            </a:extLst>
          </p:cNvPr>
          <p:cNvSpPr txBox="1">
            <a:spLocks/>
          </p:cNvSpPr>
          <p:nvPr/>
        </p:nvSpPr>
        <p:spPr>
          <a:xfrm>
            <a:off x="1676400" y="5913194"/>
            <a:ext cx="10515600" cy="1228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b="0" i="0" dirty="0" err="1">
                <a:solidFill>
                  <a:srgbClr val="000000"/>
                </a:solidFill>
                <a:effectLst/>
              </a:rPr>
              <a:t>sCVR</a:t>
            </a:r>
            <a:r>
              <a:rPr lang="en-US" b="0" i="0" dirty="0">
                <a:solidFill>
                  <a:srgbClr val="000000"/>
                </a:solidFill>
                <a:effectLst/>
              </a:rPr>
              <a:t> and </a:t>
            </a:r>
            <a:r>
              <a:rPr lang="en-US" b="0" i="0" dirty="0" err="1">
                <a:solidFill>
                  <a:srgbClr val="000000"/>
                </a:solidFill>
                <a:effectLst/>
              </a:rPr>
              <a:t>sCR</a:t>
            </a:r>
            <a:r>
              <a:rPr lang="en-US" b="0" i="0" dirty="0">
                <a:solidFill>
                  <a:srgbClr val="000000"/>
                </a:solidFill>
                <a:effectLst/>
              </a:rPr>
              <a:t> can be generalized to </a:t>
            </a:r>
            <a:r>
              <a:rPr lang="en-US" b="0" i="0" dirty="0">
                <a:solidFill>
                  <a:srgbClr val="000000"/>
                </a:solidFill>
                <a:effectLst/>
                <a:latin typeface="YAFdJjTk5UU 0"/>
              </a:rPr>
              <a:t>measure any type of </a:t>
            </a:r>
          </a:p>
          <a:p>
            <a:pPr marL="0" indent="0">
              <a:buNone/>
            </a:pPr>
            <a:r>
              <a:rPr lang="en-US" dirty="0">
                <a:solidFill>
                  <a:srgbClr val="000000"/>
                </a:solidFill>
                <a:latin typeface="YAFdJjTk5UU 0"/>
              </a:rPr>
              <a:t>   </a:t>
            </a:r>
            <a:r>
              <a:rPr lang="en-US" b="0" i="0" dirty="0">
                <a:solidFill>
                  <a:srgbClr val="000000"/>
                </a:solidFill>
                <a:effectLst/>
                <a:latin typeface="YAFdJjTk5UU 0"/>
              </a:rPr>
              <a:t>variability of model performance between subgroups</a:t>
            </a:r>
            <a:endParaRPr lang="en-US" dirty="0">
              <a:solidFill>
                <a:srgbClr val="000000"/>
              </a:solidFill>
              <a:effectLst/>
              <a:latin typeface="YAFdJjTk5UU 0"/>
            </a:endParaRPr>
          </a:p>
          <a:p>
            <a:endParaRPr lang="en-US" dirty="0"/>
          </a:p>
        </p:txBody>
      </p:sp>
      <p:sp>
        <p:nvSpPr>
          <p:cNvPr id="8" name="Rectangle 7">
            <a:extLst>
              <a:ext uri="{FF2B5EF4-FFF2-40B4-BE49-F238E27FC236}">
                <a16:creationId xmlns:a16="http://schemas.microsoft.com/office/drawing/2014/main" id="{2342CE4A-5DD8-7593-6933-C2EACFA8D9DE}"/>
              </a:ext>
            </a:extLst>
          </p:cNvPr>
          <p:cNvSpPr/>
          <p:nvPr/>
        </p:nvSpPr>
        <p:spPr>
          <a:xfrm>
            <a:off x="11260600" y="2286546"/>
            <a:ext cx="854329" cy="65058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055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A935-F6D9-68CE-DF9C-DF340D482D5C}"/>
              </a:ext>
            </a:extLst>
          </p:cNvPr>
          <p:cNvSpPr>
            <a:spLocks noGrp="1"/>
          </p:cNvSpPr>
          <p:nvPr>
            <p:ph type="title"/>
          </p:nvPr>
        </p:nvSpPr>
        <p:spPr>
          <a:xfrm>
            <a:off x="551403" y="365125"/>
            <a:ext cx="11089193" cy="1325563"/>
          </a:xfrm>
        </p:spPr>
        <p:txBody>
          <a:bodyPr/>
          <a:lstStyle/>
          <a:p>
            <a:r>
              <a:rPr lang="en-US" dirty="0"/>
              <a:t>Probing potential root causes of color vision bias</a:t>
            </a:r>
          </a:p>
        </p:txBody>
      </p:sp>
      <p:sp>
        <p:nvSpPr>
          <p:cNvPr id="3" name="Content Placeholder 2">
            <a:extLst>
              <a:ext uri="{FF2B5EF4-FFF2-40B4-BE49-F238E27FC236}">
                <a16:creationId xmlns:a16="http://schemas.microsoft.com/office/drawing/2014/main" id="{D0C2E6D0-B59E-9D07-88AF-000DA19D315F}"/>
              </a:ext>
            </a:extLst>
          </p:cNvPr>
          <p:cNvSpPr>
            <a:spLocks noGrp="1"/>
          </p:cNvSpPr>
          <p:nvPr>
            <p:ph idx="1"/>
          </p:nvPr>
        </p:nvSpPr>
        <p:spPr>
          <a:xfrm>
            <a:off x="838200" y="1690688"/>
            <a:ext cx="10515600" cy="4351338"/>
          </a:xfrm>
        </p:spPr>
        <p:txBody>
          <a:bodyPr/>
          <a:lstStyle/>
          <a:p>
            <a:pPr>
              <a:buFont typeface="Arial" panose="020B0604020202020204" pitchFamily="34" charset="0"/>
              <a:buChar char="•"/>
            </a:pPr>
            <a:r>
              <a:rPr lang="en-US" b="1" i="0" dirty="0">
                <a:solidFill>
                  <a:srgbClr val="000000"/>
                </a:solidFill>
                <a:effectLst/>
              </a:rPr>
              <a:t>Chroma?</a:t>
            </a:r>
            <a:r>
              <a:rPr lang="en-US" dirty="0">
                <a:solidFill>
                  <a:srgbClr val="000000"/>
                </a:solidFill>
              </a:rPr>
              <a:t> </a:t>
            </a:r>
            <a:endParaRPr lang="en-US" dirty="0"/>
          </a:p>
          <a:p>
            <a:pPr>
              <a:buFont typeface="Arial" panose="020B0604020202020204" pitchFamily="34" charset="0"/>
              <a:buChar char="•"/>
            </a:pPr>
            <a:r>
              <a:rPr lang="en-US" b="1" i="0" dirty="0">
                <a:solidFill>
                  <a:srgbClr val="000000"/>
                </a:solidFill>
                <a:effectLst/>
              </a:rPr>
              <a:t>Luma? </a:t>
            </a:r>
            <a:endParaRPr lang="en-US" dirty="0"/>
          </a:p>
          <a:p>
            <a:pPr>
              <a:buFont typeface="Arial" panose="020B0604020202020204" pitchFamily="34" charset="0"/>
              <a:buChar char="•"/>
            </a:pPr>
            <a:r>
              <a:rPr lang="en-US" b="1" i="0" dirty="0">
                <a:solidFill>
                  <a:srgbClr val="000000"/>
                </a:solidFill>
                <a:effectLst/>
              </a:rPr>
              <a:t>Frequency components</a:t>
            </a:r>
            <a:r>
              <a:rPr lang="en-US" dirty="0">
                <a:solidFill>
                  <a:srgbClr val="000000"/>
                </a:solidFill>
              </a:rPr>
              <a:t>?   </a:t>
            </a:r>
          </a:p>
          <a:p>
            <a:pPr lvl="1"/>
            <a:r>
              <a:rPr lang="en-US" b="1" dirty="0">
                <a:solidFill>
                  <a:srgbClr val="000000"/>
                </a:solidFill>
              </a:rPr>
              <a:t>Low Frequency Components</a:t>
            </a:r>
            <a:r>
              <a:rPr lang="en-US" dirty="0">
                <a:solidFill>
                  <a:srgbClr val="000000"/>
                </a:solidFill>
              </a:rPr>
              <a:t> seems to be blame </a:t>
            </a:r>
            <a:endParaRPr lang="en-US" dirty="0"/>
          </a:p>
        </p:txBody>
      </p:sp>
    </p:spTree>
    <p:extLst>
      <p:ext uri="{BB962C8B-B14F-4D97-AF65-F5344CB8AC3E}">
        <p14:creationId xmlns:p14="http://schemas.microsoft.com/office/powerpoint/2010/main" val="389582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5BA8-F178-2716-35EB-C79AE29947E2}"/>
              </a:ext>
            </a:extLst>
          </p:cNvPr>
          <p:cNvSpPr>
            <a:spLocks noGrp="1"/>
          </p:cNvSpPr>
          <p:nvPr>
            <p:ph type="title"/>
          </p:nvPr>
        </p:nvSpPr>
        <p:spPr/>
        <p:txBody>
          <a:bodyPr/>
          <a:lstStyle/>
          <a:p>
            <a:r>
              <a:rPr lang="en-US" b="0" i="0" dirty="0">
                <a:solidFill>
                  <a:srgbClr val="000000"/>
                </a:solidFill>
                <a:effectLst/>
              </a:rPr>
              <a:t>Additional Utilities of COLORSENSE</a:t>
            </a:r>
            <a:endParaRPr lang="en-US" dirty="0"/>
          </a:p>
        </p:txBody>
      </p:sp>
      <p:sp>
        <p:nvSpPr>
          <p:cNvPr id="3" name="Content Placeholder 2">
            <a:extLst>
              <a:ext uri="{FF2B5EF4-FFF2-40B4-BE49-F238E27FC236}">
                <a16:creationId xmlns:a16="http://schemas.microsoft.com/office/drawing/2014/main" id="{D369DE21-C42D-D0BC-2FE1-78FE57BCE4B8}"/>
              </a:ext>
            </a:extLst>
          </p:cNvPr>
          <p:cNvSpPr>
            <a:spLocks noGrp="1"/>
          </p:cNvSpPr>
          <p:nvPr>
            <p:ph idx="1"/>
          </p:nvPr>
        </p:nvSpPr>
        <p:spPr>
          <a:xfrm>
            <a:off x="838200" y="1825625"/>
            <a:ext cx="6637442" cy="4351338"/>
          </a:xfrm>
        </p:spPr>
        <p:txBody>
          <a:bodyPr/>
          <a:lstStyle/>
          <a:p>
            <a:r>
              <a:rPr lang="en-US" dirty="0"/>
              <a:t>Study </a:t>
            </a:r>
            <a:r>
              <a:rPr lang="en-US" dirty="0">
                <a:solidFill>
                  <a:srgbClr val="000000"/>
                </a:solidFill>
              </a:rPr>
              <a:t>b</a:t>
            </a:r>
            <a:r>
              <a:rPr lang="en-US" b="0" i="0" dirty="0">
                <a:solidFill>
                  <a:srgbClr val="000000"/>
                </a:solidFill>
                <a:effectLst/>
              </a:rPr>
              <a:t>ackground and foreground colors as spurious correlations</a:t>
            </a:r>
          </a:p>
          <a:p>
            <a:r>
              <a:rPr lang="en-US" b="1" dirty="0">
                <a:solidFill>
                  <a:srgbClr val="FF0000"/>
                </a:solidFill>
              </a:rPr>
              <a:t>Fairness/DG PPL!</a:t>
            </a:r>
          </a:p>
          <a:p>
            <a:pPr lvl="1"/>
            <a:r>
              <a:rPr lang="en-US" b="1" dirty="0">
                <a:solidFill>
                  <a:srgbClr val="FF0000"/>
                </a:solidFill>
              </a:rPr>
              <a:t>Subgroups in training set as well!</a:t>
            </a:r>
          </a:p>
          <a:p>
            <a:pPr lvl="1"/>
            <a:r>
              <a:rPr lang="en-US" b="1" dirty="0" err="1">
                <a:solidFill>
                  <a:srgbClr val="FF0000"/>
                </a:solidFill>
              </a:rPr>
              <a:t>MegaCoin</a:t>
            </a:r>
            <a:r>
              <a:rPr lang="en-US" b="1" dirty="0">
                <a:solidFill>
                  <a:srgbClr val="FF0000"/>
                </a:solidFill>
              </a:rPr>
              <a:t> (https://</a:t>
            </a:r>
            <a:r>
              <a:rPr lang="en-US" b="1" dirty="0" err="1">
                <a:solidFill>
                  <a:srgbClr val="FF0000"/>
                </a:solidFill>
              </a:rPr>
              <a:t>arxiv.org</a:t>
            </a:r>
            <a:r>
              <a:rPr lang="en-US" b="1" dirty="0">
                <a:solidFill>
                  <a:srgbClr val="FF0000"/>
                </a:solidFill>
              </a:rPr>
              <a:t>/abs/2412.03927)</a:t>
            </a:r>
          </a:p>
        </p:txBody>
      </p:sp>
      <p:pic>
        <p:nvPicPr>
          <p:cNvPr id="5" name="Picture 4" descr="A graph with different colored bars&#10;&#10;AI-generated content may be incorrect.">
            <a:extLst>
              <a:ext uri="{FF2B5EF4-FFF2-40B4-BE49-F238E27FC236}">
                <a16:creationId xmlns:a16="http://schemas.microsoft.com/office/drawing/2014/main" id="{A4425228-DC00-C3AB-32C9-BF25EA2F5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542" y="2524371"/>
            <a:ext cx="3730759" cy="3968504"/>
          </a:xfrm>
          <a:prstGeom prst="rect">
            <a:avLst/>
          </a:prstGeom>
        </p:spPr>
      </p:pic>
    </p:spTree>
    <p:extLst>
      <p:ext uri="{BB962C8B-B14F-4D97-AF65-F5344CB8AC3E}">
        <p14:creationId xmlns:p14="http://schemas.microsoft.com/office/powerpoint/2010/main" val="139305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C8B2C9-37F7-6EFE-A51F-145134DB280C}"/>
              </a:ext>
            </a:extLst>
          </p:cNvPr>
          <p:cNvSpPr>
            <a:spLocks noGrp="1"/>
          </p:cNvSpPr>
          <p:nvPr>
            <p:ph type="title"/>
          </p:nvPr>
        </p:nvSpPr>
        <p:spPr>
          <a:xfrm>
            <a:off x="1160717" y="4249372"/>
            <a:ext cx="8921672" cy="1713305"/>
          </a:xfrm>
        </p:spPr>
        <p:txBody>
          <a:bodyPr vert="horz" lIns="91440" tIns="45720" rIns="91440" bIns="45720" rtlCol="0" anchor="b">
            <a:normAutofit/>
          </a:bodyPr>
          <a:lstStyle/>
          <a:p>
            <a:r>
              <a:rPr lang="en-US" sz="8000" kern="1200" dirty="0">
                <a:solidFill>
                  <a:schemeClr val="tx1"/>
                </a:solidFill>
                <a:latin typeface="+mj-lt"/>
                <a:ea typeface="+mj-ea"/>
                <a:cs typeface="+mj-cs"/>
              </a:rPr>
              <a:t>Acknowledgements</a:t>
            </a:r>
          </a:p>
        </p:txBody>
      </p:sp>
      <p:pic>
        <p:nvPicPr>
          <p:cNvPr id="8" name="Content Placeholder 7">
            <a:extLst>
              <a:ext uri="{FF2B5EF4-FFF2-40B4-BE49-F238E27FC236}">
                <a16:creationId xmlns:a16="http://schemas.microsoft.com/office/drawing/2014/main" id="{13E9172B-1384-98DD-EDBA-8207927FB2A8}"/>
              </a:ext>
            </a:extLst>
          </p:cNvPr>
          <p:cNvPicPr>
            <a:picLocks noGrp="1" noChangeAspect="1"/>
          </p:cNvPicPr>
          <p:nvPr>
            <p:ph idx="1"/>
          </p:nvPr>
        </p:nvPicPr>
        <p:blipFill>
          <a:blip r:embed="rId2"/>
          <a:stretch>
            <a:fillRect/>
          </a:stretch>
        </p:blipFill>
        <p:spPr>
          <a:xfrm>
            <a:off x="886843" y="3208878"/>
            <a:ext cx="10515600" cy="1575140"/>
          </a:xfrm>
          <a:prstGeom prst="rect">
            <a:avLst/>
          </a:prstGeom>
        </p:spPr>
      </p:pic>
      <p:pic>
        <p:nvPicPr>
          <p:cNvPr id="12" name="Picture 11">
            <a:extLst>
              <a:ext uri="{FF2B5EF4-FFF2-40B4-BE49-F238E27FC236}">
                <a16:creationId xmlns:a16="http://schemas.microsoft.com/office/drawing/2014/main" id="{F1A4426E-0F12-FA70-B5DB-3CA27F0042CD}"/>
              </a:ext>
            </a:extLst>
          </p:cNvPr>
          <p:cNvPicPr>
            <a:picLocks noChangeAspect="1"/>
          </p:cNvPicPr>
          <p:nvPr/>
        </p:nvPicPr>
        <p:blipFill>
          <a:blip r:embed="rId3"/>
          <a:stretch>
            <a:fillRect/>
          </a:stretch>
        </p:blipFill>
        <p:spPr>
          <a:xfrm>
            <a:off x="2208100" y="790248"/>
            <a:ext cx="7772400" cy="1748233"/>
          </a:xfrm>
          <a:prstGeom prst="rect">
            <a:avLst/>
          </a:prstGeom>
        </p:spPr>
      </p:pic>
      <p:sp>
        <p:nvSpPr>
          <p:cNvPr id="3" name="Subtitle 2">
            <a:extLst>
              <a:ext uri="{FF2B5EF4-FFF2-40B4-BE49-F238E27FC236}">
                <a16:creationId xmlns:a16="http://schemas.microsoft.com/office/drawing/2014/main" id="{A8F86BCC-8500-A001-6795-1C8121448C3A}"/>
              </a:ext>
            </a:extLst>
          </p:cNvPr>
          <p:cNvSpPr txBox="1">
            <a:spLocks/>
          </p:cNvSpPr>
          <p:nvPr/>
        </p:nvSpPr>
        <p:spPr>
          <a:xfrm>
            <a:off x="158320" y="2511416"/>
            <a:ext cx="11871959" cy="698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Yingfei Wang,     Derrick Kim,        Pin-Yu Chen,       </a:t>
            </a:r>
            <a:r>
              <a:rPr lang="en-US" dirty="0" err="1"/>
              <a:t>Xuezhe</a:t>
            </a:r>
            <a:r>
              <a:rPr lang="en-US" dirty="0"/>
              <a:t> Ma</a:t>
            </a:r>
          </a:p>
        </p:txBody>
      </p:sp>
    </p:spTree>
    <p:extLst>
      <p:ext uri="{BB962C8B-B14F-4D97-AF65-F5344CB8AC3E}">
        <p14:creationId xmlns:p14="http://schemas.microsoft.com/office/powerpoint/2010/main" val="12028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B8575-B201-3ACF-D20D-0637F7E1C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DA7E3-9FE3-D999-6341-7101B6A17E59}"/>
              </a:ext>
            </a:extLst>
          </p:cNvPr>
          <p:cNvSpPr>
            <a:spLocks noGrp="1"/>
          </p:cNvSpPr>
          <p:nvPr>
            <p:ph type="title"/>
          </p:nvPr>
        </p:nvSpPr>
        <p:spPr/>
        <p:txBody>
          <a:bodyPr/>
          <a:lstStyle/>
          <a:p>
            <a:r>
              <a:rPr lang="en-US" dirty="0"/>
              <a:t>Primary Observations</a:t>
            </a:r>
          </a:p>
        </p:txBody>
      </p:sp>
      <p:sp>
        <p:nvSpPr>
          <p:cNvPr id="3" name="Content Placeholder 2">
            <a:extLst>
              <a:ext uri="{FF2B5EF4-FFF2-40B4-BE49-F238E27FC236}">
                <a16:creationId xmlns:a16="http://schemas.microsoft.com/office/drawing/2014/main" id="{DD08B9AB-C215-8013-9DC1-E47BEDF5B324}"/>
              </a:ext>
            </a:extLst>
          </p:cNvPr>
          <p:cNvSpPr>
            <a:spLocks noGrp="1"/>
          </p:cNvSpPr>
          <p:nvPr>
            <p:ph idx="1"/>
          </p:nvPr>
        </p:nvSpPr>
        <p:spPr/>
        <p:txBody>
          <a:bodyPr>
            <a:normAutofit lnSpcReduction="10000"/>
          </a:bodyPr>
          <a:lstStyle/>
          <a:p>
            <a:r>
              <a:rPr lang="en-US" dirty="0"/>
              <a:t>Color effect can’t be ignored!</a:t>
            </a:r>
          </a:p>
          <a:p>
            <a:endParaRPr lang="en-US" dirty="0"/>
          </a:p>
          <a:p>
            <a:r>
              <a:rPr lang="en-US" dirty="0"/>
              <a:t>Also Hard to mitigate!</a:t>
            </a:r>
          </a:p>
          <a:p>
            <a:endParaRPr lang="en-US" dirty="0"/>
          </a:p>
          <a:p>
            <a:r>
              <a:rPr lang="en-US" dirty="0"/>
              <a:t>Downstream Safety</a:t>
            </a:r>
          </a:p>
          <a:p>
            <a:pPr lvl="1"/>
            <a:r>
              <a:rPr lang="en-US" dirty="0"/>
              <a:t>DDI-</a:t>
            </a:r>
            <a:r>
              <a:rPr lang="en-US" dirty="0" err="1"/>
              <a:t>CoCo</a:t>
            </a:r>
            <a:r>
              <a:rPr lang="en-US" dirty="0"/>
              <a:t> (ICASSP)</a:t>
            </a:r>
          </a:p>
          <a:p>
            <a:pPr lvl="1"/>
            <a:r>
              <a:rPr lang="en-US" dirty="0" err="1"/>
              <a:t>MegaCoin</a:t>
            </a:r>
            <a:r>
              <a:rPr lang="en-US" dirty="0"/>
              <a:t>  (In Review)</a:t>
            </a:r>
          </a:p>
          <a:p>
            <a:r>
              <a:rPr lang="en-US" b="1" dirty="0">
                <a:solidFill>
                  <a:srgbClr val="FF0000"/>
                </a:solidFill>
              </a:rPr>
              <a:t>Fairness/DG PPL!</a:t>
            </a:r>
          </a:p>
          <a:p>
            <a:pPr lvl="1"/>
            <a:r>
              <a:rPr lang="en-US" b="1" dirty="0">
                <a:solidFill>
                  <a:srgbClr val="FF0000"/>
                </a:solidFill>
              </a:rPr>
              <a:t>Subgroups in training set as well!</a:t>
            </a:r>
          </a:p>
          <a:p>
            <a:pPr lvl="1"/>
            <a:r>
              <a:rPr lang="en-US" b="1" dirty="0" err="1">
                <a:solidFill>
                  <a:srgbClr val="FF0000"/>
                </a:solidFill>
              </a:rPr>
              <a:t>MegaCoin</a:t>
            </a:r>
            <a:r>
              <a:rPr lang="en-US" b="1" dirty="0">
                <a:solidFill>
                  <a:srgbClr val="FF0000"/>
                </a:solidFill>
              </a:rPr>
              <a:t> (https://</a:t>
            </a:r>
            <a:r>
              <a:rPr lang="en-US" b="1" dirty="0" err="1">
                <a:solidFill>
                  <a:srgbClr val="FF0000"/>
                </a:solidFill>
              </a:rPr>
              <a:t>arxiv.org</a:t>
            </a:r>
            <a:r>
              <a:rPr lang="en-US" b="1" dirty="0">
                <a:solidFill>
                  <a:srgbClr val="FF0000"/>
                </a:solidFill>
              </a:rPr>
              <a:t>/abs/2412.03927)</a:t>
            </a:r>
          </a:p>
        </p:txBody>
      </p:sp>
      <p:pic>
        <p:nvPicPr>
          <p:cNvPr id="5" name="Picture 4">
            <a:extLst>
              <a:ext uri="{FF2B5EF4-FFF2-40B4-BE49-F238E27FC236}">
                <a16:creationId xmlns:a16="http://schemas.microsoft.com/office/drawing/2014/main" id="{5BA9FCEC-EA24-9376-2547-73E391E084E8}"/>
              </a:ext>
            </a:extLst>
          </p:cNvPr>
          <p:cNvPicPr>
            <a:picLocks noChangeAspect="1"/>
          </p:cNvPicPr>
          <p:nvPr/>
        </p:nvPicPr>
        <p:blipFill>
          <a:blip r:embed="rId2"/>
          <a:stretch>
            <a:fillRect/>
          </a:stretch>
        </p:blipFill>
        <p:spPr>
          <a:xfrm>
            <a:off x="4419600" y="2475814"/>
            <a:ext cx="7772400" cy="3518586"/>
          </a:xfrm>
          <a:prstGeom prst="rect">
            <a:avLst/>
          </a:prstGeom>
        </p:spPr>
      </p:pic>
    </p:spTree>
    <p:extLst>
      <p:ext uri="{BB962C8B-B14F-4D97-AF65-F5344CB8AC3E}">
        <p14:creationId xmlns:p14="http://schemas.microsoft.com/office/powerpoint/2010/main" val="405417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B19B-ACC0-CF28-7C30-E75FB4FDF56A}"/>
              </a:ext>
            </a:extLst>
          </p:cNvPr>
          <p:cNvSpPr>
            <a:spLocks noGrp="1"/>
          </p:cNvSpPr>
          <p:nvPr>
            <p:ph type="title"/>
          </p:nvPr>
        </p:nvSpPr>
        <p:spPr>
          <a:xfrm>
            <a:off x="999240" y="68031"/>
            <a:ext cx="3637504" cy="1325563"/>
          </a:xfrm>
        </p:spPr>
        <p:txBody>
          <a:bodyPr/>
          <a:lstStyle/>
          <a:p>
            <a:r>
              <a:rPr lang="en-US" dirty="0"/>
              <a:t>Thank you!</a:t>
            </a:r>
          </a:p>
        </p:txBody>
      </p:sp>
      <p:pic>
        <p:nvPicPr>
          <p:cNvPr id="5" name="Picture 4" descr="A collage of different colored squares&#10;&#10;AI-generated content may be incorrect.">
            <a:extLst>
              <a:ext uri="{FF2B5EF4-FFF2-40B4-BE49-F238E27FC236}">
                <a16:creationId xmlns:a16="http://schemas.microsoft.com/office/drawing/2014/main" id="{84CF3615-0B01-134F-D309-5639878AA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11" y="1452198"/>
            <a:ext cx="10601378" cy="5405802"/>
          </a:xfrm>
          <a:prstGeom prst="rect">
            <a:avLst/>
          </a:prstGeom>
        </p:spPr>
      </p:pic>
      <p:sp>
        <p:nvSpPr>
          <p:cNvPr id="6" name="Title 1">
            <a:extLst>
              <a:ext uri="{FF2B5EF4-FFF2-40B4-BE49-F238E27FC236}">
                <a16:creationId xmlns:a16="http://schemas.microsoft.com/office/drawing/2014/main" id="{04E53254-9CA2-68E2-774D-C82372385653}"/>
              </a:ext>
            </a:extLst>
          </p:cNvPr>
          <p:cNvSpPr txBox="1">
            <a:spLocks/>
          </p:cNvSpPr>
          <p:nvPr/>
        </p:nvSpPr>
        <p:spPr>
          <a:xfrm>
            <a:off x="3995426" y="323916"/>
            <a:ext cx="7608653" cy="1001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btw AI failed these test cases, can you tell what they are? 🧐 </a:t>
            </a:r>
          </a:p>
        </p:txBody>
      </p:sp>
    </p:spTree>
    <p:extLst>
      <p:ext uri="{BB962C8B-B14F-4D97-AF65-F5344CB8AC3E}">
        <p14:creationId xmlns:p14="http://schemas.microsoft.com/office/powerpoint/2010/main" val="1092816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985E-4A94-F5EF-A400-166B195A8362}"/>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0D61583E-43EB-A0BB-2B2B-2A1EE4ECA9B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6775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5FC75-F42F-DED4-5D95-2BC159A5F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3766C-7622-6F0E-87B1-4052E601C9AF}"/>
              </a:ext>
            </a:extLst>
          </p:cNvPr>
          <p:cNvSpPr>
            <a:spLocks noGrp="1"/>
          </p:cNvSpPr>
          <p:nvPr>
            <p:ph type="title"/>
          </p:nvPr>
        </p:nvSpPr>
        <p:spPr/>
        <p:txBody>
          <a:bodyPr/>
          <a:lstStyle/>
          <a:p>
            <a:r>
              <a:rPr lang="en-US" dirty="0"/>
              <a:t>Visual Perception – a Color Vision Angle</a:t>
            </a:r>
          </a:p>
        </p:txBody>
      </p:sp>
      <p:pic>
        <p:nvPicPr>
          <p:cNvPr id="7" name="Picture 6" descr="A screenshot of a computer&#10;&#10;AI-generated content may be incorrect.">
            <a:extLst>
              <a:ext uri="{FF2B5EF4-FFF2-40B4-BE49-F238E27FC236}">
                <a16:creationId xmlns:a16="http://schemas.microsoft.com/office/drawing/2014/main" id="{F75B4F4C-9035-BA96-0A31-3731C2CE8603}"/>
              </a:ext>
            </a:extLst>
          </p:cNvPr>
          <p:cNvPicPr>
            <a:picLocks noChangeAspect="1"/>
          </p:cNvPicPr>
          <p:nvPr/>
        </p:nvPicPr>
        <p:blipFill>
          <a:blip r:embed="rId3">
            <a:extLst>
              <a:ext uri="{28A0092B-C50C-407E-A947-70E740481C1C}">
                <a14:useLocalDpi xmlns:a14="http://schemas.microsoft.com/office/drawing/2010/main" val="0"/>
              </a:ext>
            </a:extLst>
          </a:blip>
          <a:srcRect r="55166"/>
          <a:stretch/>
        </p:blipFill>
        <p:spPr>
          <a:xfrm>
            <a:off x="6248517" y="1624480"/>
            <a:ext cx="4399078" cy="4803729"/>
          </a:xfrm>
          <a:prstGeom prst="rect">
            <a:avLst/>
          </a:prstGeom>
        </p:spPr>
      </p:pic>
      <p:sp>
        <p:nvSpPr>
          <p:cNvPr id="3" name="Oval 2">
            <a:extLst>
              <a:ext uri="{FF2B5EF4-FFF2-40B4-BE49-F238E27FC236}">
                <a16:creationId xmlns:a16="http://schemas.microsoft.com/office/drawing/2014/main" id="{EFD1B639-82D1-49B7-2D06-E8C71AC2DE7F}"/>
              </a:ext>
            </a:extLst>
          </p:cNvPr>
          <p:cNvSpPr/>
          <p:nvPr/>
        </p:nvSpPr>
        <p:spPr>
          <a:xfrm>
            <a:off x="9118600" y="4254500"/>
            <a:ext cx="1778000" cy="2603500"/>
          </a:xfrm>
          <a:custGeom>
            <a:avLst/>
            <a:gdLst>
              <a:gd name="connsiteX0" fmla="*/ 0 w 1778000"/>
              <a:gd name="connsiteY0" fmla="*/ 1301750 h 2603500"/>
              <a:gd name="connsiteX1" fmla="*/ 889000 w 1778000"/>
              <a:gd name="connsiteY1" fmla="*/ 0 h 2603500"/>
              <a:gd name="connsiteX2" fmla="*/ 1778000 w 1778000"/>
              <a:gd name="connsiteY2" fmla="*/ 1301750 h 2603500"/>
              <a:gd name="connsiteX3" fmla="*/ 889000 w 1778000"/>
              <a:gd name="connsiteY3" fmla="*/ 2603500 h 2603500"/>
              <a:gd name="connsiteX4" fmla="*/ 0 w 1778000"/>
              <a:gd name="connsiteY4" fmla="*/ 1301750 h 260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0" h="2603500" extrusionOk="0">
                <a:moveTo>
                  <a:pt x="0" y="1301750"/>
                </a:moveTo>
                <a:cubicBezTo>
                  <a:pt x="-27421" y="565899"/>
                  <a:pt x="350479" y="17843"/>
                  <a:pt x="889000" y="0"/>
                </a:cubicBezTo>
                <a:cubicBezTo>
                  <a:pt x="1466855" y="18289"/>
                  <a:pt x="1747792" y="583774"/>
                  <a:pt x="1778000" y="1301750"/>
                </a:cubicBezTo>
                <a:cubicBezTo>
                  <a:pt x="1723231" y="2074172"/>
                  <a:pt x="1368020" y="2669610"/>
                  <a:pt x="889000" y="2603500"/>
                </a:cubicBezTo>
                <a:cubicBezTo>
                  <a:pt x="343003" y="2573399"/>
                  <a:pt x="50376" y="2044757"/>
                  <a:pt x="0" y="1301750"/>
                </a:cubicBezTo>
                <a:close/>
              </a:path>
            </a:pathLst>
          </a:custGeom>
          <a:noFill/>
          <a:ln w="57150">
            <a:solidFill>
              <a:srgbClr val="0070C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99679AB2-1C13-7779-7A0F-75AB80514EBD}"/>
              </a:ext>
            </a:extLst>
          </p:cNvPr>
          <p:cNvSpPr>
            <a:spLocks noGrp="1"/>
          </p:cNvSpPr>
          <p:nvPr>
            <p:ph idx="1"/>
          </p:nvPr>
        </p:nvSpPr>
        <p:spPr>
          <a:xfrm>
            <a:off x="838200" y="1690688"/>
            <a:ext cx="5257800" cy="5167312"/>
          </a:xfrm>
        </p:spPr>
        <p:txBody>
          <a:bodyPr>
            <a:normAutofit/>
          </a:bodyPr>
          <a:lstStyle/>
          <a:p>
            <a:pPr indent="-182880">
              <a:lnSpc>
                <a:spcPct val="100000"/>
              </a:lnSpc>
            </a:pPr>
            <a:r>
              <a:rPr lang="en-US" dirty="0"/>
              <a:t>DNN was inspired by human NN</a:t>
            </a:r>
          </a:p>
          <a:p>
            <a:pPr indent="-182880">
              <a:lnSpc>
                <a:spcPct val="100000"/>
              </a:lnSpc>
            </a:pPr>
            <a:r>
              <a:rPr lang="en-US" dirty="0"/>
              <a:t>No Color, No Fun/Modern Vision</a:t>
            </a:r>
          </a:p>
          <a:p>
            <a:pPr lvl="1" indent="-182880">
              <a:lnSpc>
                <a:spcPct val="100000"/>
              </a:lnSpc>
            </a:pPr>
            <a:r>
              <a:rPr lang="en-US" dirty="0"/>
              <a:t>Human is robust to Color</a:t>
            </a:r>
          </a:p>
          <a:p>
            <a:pPr indent="-182880">
              <a:lnSpc>
                <a:spcPct val="100000"/>
              </a:lnSpc>
            </a:pPr>
            <a:r>
              <a:rPr lang="en-US" dirty="0"/>
              <a:t>Q: What about Machines?</a:t>
            </a:r>
          </a:p>
        </p:txBody>
      </p:sp>
    </p:spTree>
    <p:extLst>
      <p:ext uri="{BB962C8B-B14F-4D97-AF65-F5344CB8AC3E}">
        <p14:creationId xmlns:p14="http://schemas.microsoft.com/office/powerpoint/2010/main" val="209461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416B-29D2-6B63-237A-4D23E4CED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7FD66-75AC-FF9A-59D9-B00A6C079BC2}"/>
              </a:ext>
            </a:extLst>
          </p:cNvPr>
          <p:cNvSpPr>
            <a:spLocks noGrp="1"/>
          </p:cNvSpPr>
          <p:nvPr>
            <p:ph type="title"/>
          </p:nvPr>
        </p:nvSpPr>
        <p:spPr>
          <a:xfrm>
            <a:off x="551403" y="365125"/>
            <a:ext cx="11089193" cy="1325563"/>
          </a:xfrm>
        </p:spPr>
        <p:txBody>
          <a:bodyPr/>
          <a:lstStyle/>
          <a:p>
            <a:r>
              <a:rPr lang="en-US" dirty="0"/>
              <a:t>Probing potential root causes of color vision bias</a:t>
            </a:r>
          </a:p>
        </p:txBody>
      </p:sp>
      <p:sp>
        <p:nvSpPr>
          <p:cNvPr id="3" name="Content Placeholder 2">
            <a:extLst>
              <a:ext uri="{FF2B5EF4-FFF2-40B4-BE49-F238E27FC236}">
                <a16:creationId xmlns:a16="http://schemas.microsoft.com/office/drawing/2014/main" id="{4A38FC76-CEE8-BB0D-4C13-17ABD18AD6BE}"/>
              </a:ext>
            </a:extLst>
          </p:cNvPr>
          <p:cNvSpPr>
            <a:spLocks noGrp="1"/>
          </p:cNvSpPr>
          <p:nvPr>
            <p:ph idx="1"/>
          </p:nvPr>
        </p:nvSpPr>
        <p:spPr>
          <a:xfrm>
            <a:off x="838200" y="1690688"/>
            <a:ext cx="10515600" cy="4351338"/>
          </a:xfrm>
        </p:spPr>
        <p:txBody>
          <a:bodyPr/>
          <a:lstStyle/>
          <a:p>
            <a:pPr>
              <a:buFont typeface="Arial" panose="020B0604020202020204" pitchFamily="34" charset="0"/>
              <a:buChar char="•"/>
            </a:pPr>
            <a:r>
              <a:rPr lang="en-US" b="1" i="0" dirty="0">
                <a:solidFill>
                  <a:srgbClr val="000000"/>
                </a:solidFill>
                <a:effectLst/>
              </a:rPr>
              <a:t>Chroma?</a:t>
            </a:r>
            <a:r>
              <a:rPr lang="en-US" dirty="0">
                <a:solidFill>
                  <a:srgbClr val="000000"/>
                </a:solidFill>
              </a:rPr>
              <a:t> -</a:t>
            </a:r>
            <a:r>
              <a:rPr lang="en-US" b="0" i="0" dirty="0">
                <a:solidFill>
                  <a:srgbClr val="000000"/>
                </a:solidFill>
                <a:effectLst/>
              </a:rPr>
              <a:t> Less color vision bias on greyscale images</a:t>
            </a:r>
            <a:endParaRPr lang="en-US" dirty="0"/>
          </a:p>
        </p:txBody>
      </p:sp>
      <p:pic>
        <p:nvPicPr>
          <p:cNvPr id="5" name="Picture 4" descr="A graph of different colored bars&#10;&#10;AI-generated content may be incorrect.">
            <a:extLst>
              <a:ext uri="{FF2B5EF4-FFF2-40B4-BE49-F238E27FC236}">
                <a16:creationId xmlns:a16="http://schemas.microsoft.com/office/drawing/2014/main" id="{39388FB6-ACE1-BBEE-992A-900EB55B4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688" y="2453916"/>
            <a:ext cx="7608621" cy="3467362"/>
          </a:xfrm>
          <a:prstGeom prst="rect">
            <a:avLst/>
          </a:prstGeom>
        </p:spPr>
      </p:pic>
    </p:spTree>
    <p:extLst>
      <p:ext uri="{BB962C8B-B14F-4D97-AF65-F5344CB8AC3E}">
        <p14:creationId xmlns:p14="http://schemas.microsoft.com/office/powerpoint/2010/main" val="54108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1AE46-C7F7-41BC-B8F1-F4A9B4316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4D445-23E1-34E5-20B8-2F21055770F9}"/>
              </a:ext>
            </a:extLst>
          </p:cNvPr>
          <p:cNvSpPr>
            <a:spLocks noGrp="1"/>
          </p:cNvSpPr>
          <p:nvPr>
            <p:ph type="title"/>
          </p:nvPr>
        </p:nvSpPr>
        <p:spPr>
          <a:xfrm>
            <a:off x="551403" y="365125"/>
            <a:ext cx="11089193" cy="1325563"/>
          </a:xfrm>
        </p:spPr>
        <p:txBody>
          <a:bodyPr/>
          <a:lstStyle/>
          <a:p>
            <a:r>
              <a:rPr lang="en-US" dirty="0"/>
              <a:t>Probing potential root causes of color vision bias</a:t>
            </a:r>
          </a:p>
        </p:txBody>
      </p:sp>
      <p:sp>
        <p:nvSpPr>
          <p:cNvPr id="3" name="Content Placeholder 2">
            <a:extLst>
              <a:ext uri="{FF2B5EF4-FFF2-40B4-BE49-F238E27FC236}">
                <a16:creationId xmlns:a16="http://schemas.microsoft.com/office/drawing/2014/main" id="{518E3260-D6E2-E5FF-6357-E876E23B8A90}"/>
              </a:ext>
            </a:extLst>
          </p:cNvPr>
          <p:cNvSpPr>
            <a:spLocks noGrp="1"/>
          </p:cNvSpPr>
          <p:nvPr>
            <p:ph idx="1"/>
          </p:nvPr>
        </p:nvSpPr>
        <p:spPr>
          <a:xfrm>
            <a:off x="838200" y="1690688"/>
            <a:ext cx="10515600" cy="4351338"/>
          </a:xfrm>
        </p:spPr>
        <p:txBody>
          <a:bodyPr/>
          <a:lstStyle/>
          <a:p>
            <a:pPr>
              <a:buFont typeface="Arial" panose="020B0604020202020204" pitchFamily="34" charset="0"/>
              <a:buChar char="•"/>
            </a:pPr>
            <a:r>
              <a:rPr lang="en-US" b="1" i="0" dirty="0">
                <a:solidFill>
                  <a:srgbClr val="000000"/>
                </a:solidFill>
                <a:effectLst/>
              </a:rPr>
              <a:t>Chroma?</a:t>
            </a:r>
            <a:r>
              <a:rPr lang="en-US" dirty="0">
                <a:solidFill>
                  <a:srgbClr val="000000"/>
                </a:solidFill>
              </a:rPr>
              <a:t> -</a:t>
            </a:r>
            <a:r>
              <a:rPr lang="en-US" b="0" i="0" dirty="0">
                <a:solidFill>
                  <a:srgbClr val="000000"/>
                </a:solidFill>
                <a:effectLst/>
              </a:rPr>
              <a:t> Less color vision bias on greyscale images</a:t>
            </a:r>
            <a:endParaRPr lang="en-US" dirty="0"/>
          </a:p>
          <a:p>
            <a:pPr>
              <a:buFont typeface="Arial" panose="020B0604020202020204" pitchFamily="34" charset="0"/>
              <a:buChar char="•"/>
            </a:pPr>
            <a:r>
              <a:rPr lang="en-US" b="1" i="0" dirty="0">
                <a:solidFill>
                  <a:srgbClr val="000000"/>
                </a:solidFill>
                <a:effectLst/>
              </a:rPr>
              <a:t>Luma? -</a:t>
            </a:r>
            <a:r>
              <a:rPr lang="en-US" b="0" i="0" dirty="0">
                <a:solidFill>
                  <a:srgbClr val="000000"/>
                </a:solidFill>
                <a:effectLst/>
              </a:rPr>
              <a:t> Bias persists after controlling for luma</a:t>
            </a:r>
            <a:endParaRPr lang="en-US" dirty="0"/>
          </a:p>
        </p:txBody>
      </p:sp>
      <p:pic>
        <p:nvPicPr>
          <p:cNvPr id="5" name="Picture 4" descr="A table with numbers and symbols&#10;&#10;AI-generated content may be incorrect.">
            <a:extLst>
              <a:ext uri="{FF2B5EF4-FFF2-40B4-BE49-F238E27FC236}">
                <a16:creationId xmlns:a16="http://schemas.microsoft.com/office/drawing/2014/main" id="{5011C2D3-EF37-FD77-40ED-2FF4AD487CAE}"/>
              </a:ext>
            </a:extLst>
          </p:cNvPr>
          <p:cNvPicPr>
            <a:picLocks noChangeAspect="1"/>
          </p:cNvPicPr>
          <p:nvPr/>
        </p:nvPicPr>
        <p:blipFill>
          <a:blip r:embed="rId3">
            <a:extLst>
              <a:ext uri="{28A0092B-C50C-407E-A947-70E740481C1C}">
                <a14:useLocalDpi xmlns:a14="http://schemas.microsoft.com/office/drawing/2010/main" val="0"/>
              </a:ext>
            </a:extLst>
          </a:blip>
          <a:srcRect t="14160" b="46666"/>
          <a:stretch/>
        </p:blipFill>
        <p:spPr>
          <a:xfrm>
            <a:off x="1944380" y="2700169"/>
            <a:ext cx="8303240" cy="3679116"/>
          </a:xfrm>
          <a:prstGeom prst="rect">
            <a:avLst/>
          </a:prstGeom>
        </p:spPr>
      </p:pic>
    </p:spTree>
    <p:extLst>
      <p:ext uri="{BB962C8B-B14F-4D97-AF65-F5344CB8AC3E}">
        <p14:creationId xmlns:p14="http://schemas.microsoft.com/office/powerpoint/2010/main" val="91574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0C98-75E9-6534-4496-C4488D182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04FB6-3C24-1BB4-CF47-D39A9875DEFB}"/>
              </a:ext>
            </a:extLst>
          </p:cNvPr>
          <p:cNvSpPr>
            <a:spLocks noGrp="1"/>
          </p:cNvSpPr>
          <p:nvPr>
            <p:ph type="title"/>
          </p:nvPr>
        </p:nvSpPr>
        <p:spPr>
          <a:xfrm>
            <a:off x="551403" y="365125"/>
            <a:ext cx="11089193" cy="1325563"/>
          </a:xfrm>
        </p:spPr>
        <p:txBody>
          <a:bodyPr/>
          <a:lstStyle/>
          <a:p>
            <a:r>
              <a:rPr lang="en-US" dirty="0"/>
              <a:t>Probing potential root causes of color vision bias</a:t>
            </a:r>
          </a:p>
        </p:txBody>
      </p:sp>
      <p:sp>
        <p:nvSpPr>
          <p:cNvPr id="3" name="Content Placeholder 2">
            <a:extLst>
              <a:ext uri="{FF2B5EF4-FFF2-40B4-BE49-F238E27FC236}">
                <a16:creationId xmlns:a16="http://schemas.microsoft.com/office/drawing/2014/main" id="{30686C11-5D2E-4C22-B536-46405024A3AA}"/>
              </a:ext>
            </a:extLst>
          </p:cNvPr>
          <p:cNvSpPr>
            <a:spLocks noGrp="1"/>
          </p:cNvSpPr>
          <p:nvPr>
            <p:ph idx="1"/>
          </p:nvPr>
        </p:nvSpPr>
        <p:spPr>
          <a:xfrm>
            <a:off x="838200" y="1690688"/>
            <a:ext cx="10515600" cy="4351338"/>
          </a:xfrm>
        </p:spPr>
        <p:txBody>
          <a:bodyPr/>
          <a:lstStyle/>
          <a:p>
            <a:pPr>
              <a:buFont typeface="Arial" panose="020B0604020202020204" pitchFamily="34" charset="0"/>
              <a:buChar char="•"/>
            </a:pPr>
            <a:r>
              <a:rPr lang="en-US" b="1" i="0" dirty="0">
                <a:solidFill>
                  <a:srgbClr val="000000"/>
                </a:solidFill>
                <a:effectLst/>
              </a:rPr>
              <a:t>Chroma?</a:t>
            </a:r>
            <a:r>
              <a:rPr lang="en-US" dirty="0">
                <a:solidFill>
                  <a:srgbClr val="000000"/>
                </a:solidFill>
              </a:rPr>
              <a:t> -</a:t>
            </a:r>
            <a:r>
              <a:rPr lang="en-US" b="0" i="0" dirty="0">
                <a:solidFill>
                  <a:srgbClr val="000000"/>
                </a:solidFill>
                <a:effectLst/>
              </a:rPr>
              <a:t> Less color vision bias on greyscale images</a:t>
            </a:r>
            <a:endParaRPr lang="en-US" dirty="0"/>
          </a:p>
          <a:p>
            <a:pPr>
              <a:buFont typeface="Arial" panose="020B0604020202020204" pitchFamily="34" charset="0"/>
              <a:buChar char="•"/>
            </a:pPr>
            <a:r>
              <a:rPr lang="en-US" b="1" i="0" dirty="0">
                <a:solidFill>
                  <a:srgbClr val="000000"/>
                </a:solidFill>
                <a:effectLst/>
              </a:rPr>
              <a:t>Luma? -</a:t>
            </a:r>
            <a:r>
              <a:rPr lang="en-US" b="0" i="0" dirty="0">
                <a:solidFill>
                  <a:srgbClr val="000000"/>
                </a:solidFill>
                <a:effectLst/>
              </a:rPr>
              <a:t> Bias persists after controlling for luma</a:t>
            </a:r>
            <a:endParaRPr lang="en-US" dirty="0"/>
          </a:p>
          <a:p>
            <a:pPr>
              <a:buFont typeface="Arial" panose="020B0604020202020204" pitchFamily="34" charset="0"/>
              <a:buChar char="•"/>
            </a:pPr>
            <a:r>
              <a:rPr lang="en-US" b="1" i="0" dirty="0">
                <a:solidFill>
                  <a:srgbClr val="000000"/>
                </a:solidFill>
                <a:effectLst/>
              </a:rPr>
              <a:t>Frequency components</a:t>
            </a:r>
            <a:r>
              <a:rPr lang="en-US" dirty="0">
                <a:solidFill>
                  <a:srgbClr val="000000"/>
                </a:solidFill>
              </a:rPr>
              <a:t>? - </a:t>
            </a:r>
            <a:r>
              <a:rPr lang="en-US" b="0" i="0" dirty="0">
                <a:solidFill>
                  <a:srgbClr val="000000"/>
                </a:solidFill>
                <a:effectLst/>
              </a:rPr>
              <a:t>bias driven by LFC in images</a:t>
            </a:r>
            <a:endParaRPr lang="en-US" dirty="0"/>
          </a:p>
        </p:txBody>
      </p:sp>
      <p:pic>
        <p:nvPicPr>
          <p:cNvPr id="4" name="Picture 3" descr="A table with numbers and symbols&#10;&#10;AI-generated content may be incorrect.">
            <a:extLst>
              <a:ext uri="{FF2B5EF4-FFF2-40B4-BE49-F238E27FC236}">
                <a16:creationId xmlns:a16="http://schemas.microsoft.com/office/drawing/2014/main" id="{EF61466E-9BAA-9DCC-EEE4-415C730E02C7}"/>
              </a:ext>
            </a:extLst>
          </p:cNvPr>
          <p:cNvPicPr>
            <a:picLocks noChangeAspect="1"/>
          </p:cNvPicPr>
          <p:nvPr/>
        </p:nvPicPr>
        <p:blipFill>
          <a:blip r:embed="rId3">
            <a:extLst>
              <a:ext uri="{28A0092B-C50C-407E-A947-70E740481C1C}">
                <a14:useLocalDpi xmlns:a14="http://schemas.microsoft.com/office/drawing/2010/main" val="0"/>
              </a:ext>
            </a:extLst>
          </a:blip>
          <a:srcRect t="65593" b="78"/>
          <a:stretch/>
        </p:blipFill>
        <p:spPr>
          <a:xfrm>
            <a:off x="1944379" y="3268772"/>
            <a:ext cx="8303240" cy="3224103"/>
          </a:xfrm>
          <a:prstGeom prst="rect">
            <a:avLst/>
          </a:prstGeom>
        </p:spPr>
      </p:pic>
    </p:spTree>
    <p:extLst>
      <p:ext uri="{BB962C8B-B14F-4D97-AF65-F5344CB8AC3E}">
        <p14:creationId xmlns:p14="http://schemas.microsoft.com/office/powerpoint/2010/main" val="393396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5E91-E2AA-37AE-9089-D95AD52202A2}"/>
              </a:ext>
            </a:extLst>
          </p:cNvPr>
          <p:cNvSpPr>
            <a:spLocks noGrp="1"/>
          </p:cNvSpPr>
          <p:nvPr>
            <p:ph type="title"/>
          </p:nvPr>
        </p:nvSpPr>
        <p:spPr/>
        <p:txBody>
          <a:bodyPr/>
          <a:lstStyle/>
          <a:p>
            <a:r>
              <a:rPr lang="en-US" dirty="0" err="1"/>
              <a:t>ColorSense</a:t>
            </a:r>
            <a:r>
              <a:rPr lang="en-US" dirty="0"/>
              <a:t> Dataset – ImageNet &amp; CIFAR</a:t>
            </a:r>
          </a:p>
        </p:txBody>
      </p:sp>
      <p:cxnSp>
        <p:nvCxnSpPr>
          <p:cNvPr id="4" name="Straight Arrow Connector 3">
            <a:extLst>
              <a:ext uri="{FF2B5EF4-FFF2-40B4-BE49-F238E27FC236}">
                <a16:creationId xmlns:a16="http://schemas.microsoft.com/office/drawing/2014/main" id="{89EB0E44-C14E-0A8D-7599-38A64E433818}"/>
              </a:ext>
            </a:extLst>
          </p:cNvPr>
          <p:cNvCxnSpPr>
            <a:cxnSpLocks/>
          </p:cNvCxnSpPr>
          <p:nvPr/>
        </p:nvCxnSpPr>
        <p:spPr>
          <a:xfrm flipV="1">
            <a:off x="2234494" y="2311400"/>
            <a:ext cx="1250301" cy="2381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214D8272-2BEA-5793-632B-DF20ACE310EA}"/>
              </a:ext>
            </a:extLst>
          </p:cNvPr>
          <p:cNvCxnSpPr>
            <a:cxnSpLocks/>
          </p:cNvCxnSpPr>
          <p:nvPr/>
        </p:nvCxnSpPr>
        <p:spPr>
          <a:xfrm>
            <a:off x="5651500" y="4673600"/>
            <a:ext cx="342900" cy="355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7BAE4E1-4EDA-F52D-B3CC-F27ECF9C7924}"/>
              </a:ext>
            </a:extLst>
          </p:cNvPr>
          <p:cNvCxnSpPr>
            <a:cxnSpLocks/>
          </p:cNvCxnSpPr>
          <p:nvPr/>
        </p:nvCxnSpPr>
        <p:spPr>
          <a:xfrm>
            <a:off x="5651500" y="4673600"/>
            <a:ext cx="342900" cy="1160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893133A9-5774-E7C2-4F68-B0543E0B4FFA}"/>
              </a:ext>
            </a:extLst>
          </p:cNvPr>
          <p:cNvPicPr>
            <a:picLocks noChangeAspect="1"/>
          </p:cNvPicPr>
          <p:nvPr/>
        </p:nvPicPr>
        <p:blipFill>
          <a:blip r:embed="rId3"/>
          <a:stretch>
            <a:fillRect/>
          </a:stretch>
        </p:blipFill>
        <p:spPr>
          <a:xfrm>
            <a:off x="4203700" y="1803009"/>
            <a:ext cx="7772400" cy="4788682"/>
          </a:xfrm>
          <a:prstGeom prst="rect">
            <a:avLst/>
          </a:prstGeom>
        </p:spPr>
      </p:pic>
      <p:cxnSp>
        <p:nvCxnSpPr>
          <p:cNvPr id="14" name="Straight Arrow Connector 13">
            <a:extLst>
              <a:ext uri="{FF2B5EF4-FFF2-40B4-BE49-F238E27FC236}">
                <a16:creationId xmlns:a16="http://schemas.microsoft.com/office/drawing/2014/main" id="{57683B36-33F0-3725-1BF1-3023814575B2}"/>
              </a:ext>
            </a:extLst>
          </p:cNvPr>
          <p:cNvCxnSpPr/>
          <p:nvPr/>
        </p:nvCxnSpPr>
        <p:spPr>
          <a:xfrm>
            <a:off x="3746500" y="2171700"/>
            <a:ext cx="0" cy="405130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5" name="Picture 14" descr="A screenshot of a computer&#10;&#10;AI-generated content may be incorrect.">
            <a:extLst>
              <a:ext uri="{FF2B5EF4-FFF2-40B4-BE49-F238E27FC236}">
                <a16:creationId xmlns:a16="http://schemas.microsoft.com/office/drawing/2014/main" id="{C948D493-20A5-E7E8-494A-039B17170D1E}"/>
              </a:ext>
            </a:extLst>
          </p:cNvPr>
          <p:cNvPicPr>
            <a:picLocks noChangeAspect="1"/>
          </p:cNvPicPr>
          <p:nvPr/>
        </p:nvPicPr>
        <p:blipFill>
          <a:blip r:embed="rId4">
            <a:extLst>
              <a:ext uri="{28A0092B-C50C-407E-A947-70E740481C1C}">
                <a14:useLocalDpi xmlns:a14="http://schemas.microsoft.com/office/drawing/2010/main" val="0"/>
              </a:ext>
            </a:extLst>
          </a:blip>
          <a:srcRect r="55166"/>
          <a:stretch/>
        </p:blipFill>
        <p:spPr>
          <a:xfrm>
            <a:off x="-2309869" y="1627188"/>
            <a:ext cx="4399078" cy="4803729"/>
          </a:xfrm>
          <a:prstGeom prst="rect">
            <a:avLst/>
          </a:prstGeom>
        </p:spPr>
      </p:pic>
      <p:sp>
        <p:nvSpPr>
          <p:cNvPr id="16" name="Oval 15">
            <a:extLst>
              <a:ext uri="{FF2B5EF4-FFF2-40B4-BE49-F238E27FC236}">
                <a16:creationId xmlns:a16="http://schemas.microsoft.com/office/drawing/2014/main" id="{590D34AC-DF4E-42B1-2EB4-AF502CE7CE8F}"/>
              </a:ext>
            </a:extLst>
          </p:cNvPr>
          <p:cNvSpPr/>
          <p:nvPr/>
        </p:nvSpPr>
        <p:spPr>
          <a:xfrm>
            <a:off x="572914" y="4257208"/>
            <a:ext cx="1778000" cy="2603500"/>
          </a:xfrm>
          <a:custGeom>
            <a:avLst/>
            <a:gdLst>
              <a:gd name="connsiteX0" fmla="*/ 0 w 1778000"/>
              <a:gd name="connsiteY0" fmla="*/ 1301750 h 2603500"/>
              <a:gd name="connsiteX1" fmla="*/ 889000 w 1778000"/>
              <a:gd name="connsiteY1" fmla="*/ 0 h 2603500"/>
              <a:gd name="connsiteX2" fmla="*/ 1778000 w 1778000"/>
              <a:gd name="connsiteY2" fmla="*/ 1301750 h 2603500"/>
              <a:gd name="connsiteX3" fmla="*/ 889000 w 1778000"/>
              <a:gd name="connsiteY3" fmla="*/ 2603500 h 2603500"/>
              <a:gd name="connsiteX4" fmla="*/ 0 w 1778000"/>
              <a:gd name="connsiteY4" fmla="*/ 1301750 h 260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0" h="2603500" extrusionOk="0">
                <a:moveTo>
                  <a:pt x="0" y="1301750"/>
                </a:moveTo>
                <a:cubicBezTo>
                  <a:pt x="-27421" y="565899"/>
                  <a:pt x="350479" y="17843"/>
                  <a:pt x="889000" y="0"/>
                </a:cubicBezTo>
                <a:cubicBezTo>
                  <a:pt x="1466855" y="18289"/>
                  <a:pt x="1747792" y="583774"/>
                  <a:pt x="1778000" y="1301750"/>
                </a:cubicBezTo>
                <a:cubicBezTo>
                  <a:pt x="1723231" y="2074172"/>
                  <a:pt x="1368020" y="2669610"/>
                  <a:pt x="889000" y="2603500"/>
                </a:cubicBezTo>
                <a:cubicBezTo>
                  <a:pt x="343003" y="2573399"/>
                  <a:pt x="50376" y="2044757"/>
                  <a:pt x="0" y="1301750"/>
                </a:cubicBezTo>
                <a:close/>
              </a:path>
            </a:pathLst>
          </a:custGeom>
          <a:noFill/>
          <a:ln w="57150">
            <a:solidFill>
              <a:srgbClr val="0070C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rgbClr val="FF0000"/>
              </a:solidFill>
            </a:endParaRPr>
          </a:p>
        </p:txBody>
      </p:sp>
      <p:cxnSp>
        <p:nvCxnSpPr>
          <p:cNvPr id="17" name="Straight Arrow Connector 16">
            <a:extLst>
              <a:ext uri="{FF2B5EF4-FFF2-40B4-BE49-F238E27FC236}">
                <a16:creationId xmlns:a16="http://schemas.microsoft.com/office/drawing/2014/main" id="{017E6F5C-6CED-581B-2CD7-8C594F598F5F}"/>
              </a:ext>
            </a:extLst>
          </p:cNvPr>
          <p:cNvCxnSpPr>
            <a:cxnSpLocks/>
          </p:cNvCxnSpPr>
          <p:nvPr/>
        </p:nvCxnSpPr>
        <p:spPr>
          <a:xfrm>
            <a:off x="2232055" y="4692650"/>
            <a:ext cx="1304954" cy="1530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14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FAC3-0452-0D9B-A77D-EF96519D64E2}"/>
              </a:ext>
            </a:extLst>
          </p:cNvPr>
          <p:cNvSpPr>
            <a:spLocks noGrp="1"/>
          </p:cNvSpPr>
          <p:nvPr>
            <p:ph type="title"/>
          </p:nvPr>
        </p:nvSpPr>
        <p:spPr/>
        <p:txBody>
          <a:bodyPr/>
          <a:lstStyle/>
          <a:p>
            <a:r>
              <a:rPr lang="en-US" dirty="0"/>
              <a:t>110,000 Human Anno., 8 Colors, 3 Difficulties</a:t>
            </a:r>
          </a:p>
        </p:txBody>
      </p:sp>
      <p:pic>
        <p:nvPicPr>
          <p:cNvPr id="5" name="Picture 4" descr="A collage of different types of vehicles&#10;&#10;AI-generated content may be incorrect.">
            <a:extLst>
              <a:ext uri="{FF2B5EF4-FFF2-40B4-BE49-F238E27FC236}">
                <a16:creationId xmlns:a16="http://schemas.microsoft.com/office/drawing/2014/main" id="{AAD6BDD1-43A2-F6D6-65B9-BF7931CF3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34" y="1424435"/>
            <a:ext cx="10157717" cy="4936016"/>
          </a:xfrm>
          <a:prstGeom prst="rect">
            <a:avLst/>
          </a:prstGeom>
        </p:spPr>
      </p:pic>
    </p:spTree>
    <p:extLst>
      <p:ext uri="{BB962C8B-B14F-4D97-AF65-F5344CB8AC3E}">
        <p14:creationId xmlns:p14="http://schemas.microsoft.com/office/powerpoint/2010/main" val="418562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128E-2878-9543-2A3D-DDC6D7528845}"/>
              </a:ext>
            </a:extLst>
          </p:cNvPr>
          <p:cNvSpPr>
            <a:spLocks noGrp="1"/>
          </p:cNvSpPr>
          <p:nvPr>
            <p:ph type="title"/>
          </p:nvPr>
        </p:nvSpPr>
        <p:spPr/>
        <p:txBody>
          <a:bodyPr/>
          <a:lstStyle/>
          <a:p>
            <a:r>
              <a:rPr lang="en-US" dirty="0"/>
              <a:t>Major contribution</a:t>
            </a:r>
          </a:p>
        </p:txBody>
      </p:sp>
      <p:sp>
        <p:nvSpPr>
          <p:cNvPr id="3" name="Content Placeholder 2">
            <a:extLst>
              <a:ext uri="{FF2B5EF4-FFF2-40B4-BE49-F238E27FC236}">
                <a16:creationId xmlns:a16="http://schemas.microsoft.com/office/drawing/2014/main" id="{759D3D7A-8695-370E-E502-BADFEA47AF5D}"/>
              </a:ext>
            </a:extLst>
          </p:cNvPr>
          <p:cNvSpPr>
            <a:spLocks noGrp="1"/>
          </p:cNvSpPr>
          <p:nvPr>
            <p:ph idx="1"/>
          </p:nvPr>
        </p:nvSpPr>
        <p:spPr>
          <a:xfrm>
            <a:off x="838200" y="1690688"/>
            <a:ext cx="10515600" cy="5167312"/>
          </a:xfrm>
        </p:spPr>
        <p:txBody>
          <a:bodyPr>
            <a:normAutofit lnSpcReduction="10000"/>
          </a:bodyPr>
          <a:lstStyle/>
          <a:p>
            <a:pPr indent="-182880">
              <a:lnSpc>
                <a:spcPct val="100000"/>
              </a:lnSpc>
            </a:pPr>
            <a:r>
              <a:rPr lang="en-US" b="1" dirty="0"/>
              <a:t>COLORSENSE Dataset for Color Vision</a:t>
            </a:r>
          </a:p>
          <a:p>
            <a:pPr lvl="1" indent="-182880">
              <a:lnSpc>
                <a:spcPct val="100000"/>
              </a:lnSpc>
            </a:pPr>
            <a:r>
              <a:rPr lang="en-US" dirty="0"/>
              <a:t>COLORSENSE-IMAGENET (50,000 human annotated images)</a:t>
            </a:r>
          </a:p>
          <a:p>
            <a:pPr lvl="1" indent="-182880">
              <a:lnSpc>
                <a:spcPct val="100000"/>
              </a:lnSpc>
            </a:pPr>
            <a:r>
              <a:rPr lang="en-US" dirty="0"/>
              <a:t>Images categorized based on dominant foreground/background color and their color discrimination levels</a:t>
            </a:r>
          </a:p>
          <a:p>
            <a:pPr indent="-182880">
              <a:lnSpc>
                <a:spcPct val="100000"/>
              </a:lnSpc>
            </a:pPr>
            <a:r>
              <a:rPr lang="en-US" dirty="0"/>
              <a:t>Comprehensive </a:t>
            </a:r>
            <a:r>
              <a:rPr lang="en-US" b="1" dirty="0"/>
              <a:t>evaluation framework </a:t>
            </a:r>
            <a:r>
              <a:rPr lang="en-US" dirty="0"/>
              <a:t>for </a:t>
            </a:r>
            <a:r>
              <a:rPr lang="en-US" b="1" dirty="0"/>
              <a:t>Visual Robustness</a:t>
            </a:r>
          </a:p>
          <a:p>
            <a:pPr lvl="1" indent="-182880">
              <a:lnSpc>
                <a:spcPct val="100000"/>
              </a:lnSpc>
            </a:pPr>
            <a:r>
              <a:rPr lang="en-US" b="1" dirty="0"/>
              <a:t>Integrates</a:t>
            </a:r>
            <a:r>
              <a:rPr lang="en-US" dirty="0"/>
              <a:t> COLORSENSE with ImageNet-C to study robustness under </a:t>
            </a:r>
            <a:r>
              <a:rPr lang="en-US" b="1" dirty="0"/>
              <a:t>noisy conditions</a:t>
            </a:r>
          </a:p>
          <a:p>
            <a:pPr lvl="1" indent="-182880">
              <a:lnSpc>
                <a:spcPct val="100000"/>
              </a:lnSpc>
            </a:pPr>
            <a:r>
              <a:rPr lang="en-US" dirty="0"/>
              <a:t>Propose </a:t>
            </a:r>
            <a:r>
              <a:rPr lang="en-US" b="1" dirty="0"/>
              <a:t>new metrics </a:t>
            </a:r>
            <a:r>
              <a:rPr lang="en-US" dirty="0"/>
              <a:t>to quantify the impact of color vision on performance</a:t>
            </a:r>
          </a:p>
          <a:p>
            <a:pPr indent="-182880">
              <a:lnSpc>
                <a:spcPct val="100000"/>
              </a:lnSpc>
            </a:pPr>
            <a:r>
              <a:rPr lang="en-US" b="1" dirty="0"/>
              <a:t>Downstream Applications</a:t>
            </a:r>
          </a:p>
          <a:p>
            <a:pPr lvl="1" indent="-182880">
              <a:lnSpc>
                <a:spcPct val="100000"/>
              </a:lnSpc>
            </a:pPr>
            <a:r>
              <a:rPr lang="en-US" dirty="0"/>
              <a:t>Study spurious correlation in machine learning models</a:t>
            </a:r>
          </a:p>
          <a:p>
            <a:pPr lvl="1" indent="-182880">
              <a:lnSpc>
                <a:spcPct val="100000"/>
              </a:lnSpc>
            </a:pPr>
            <a:r>
              <a:rPr lang="en-US" dirty="0"/>
              <a:t>Study fairness and robustness in safety-crucial tasks</a:t>
            </a:r>
          </a:p>
        </p:txBody>
      </p:sp>
    </p:spTree>
    <p:extLst>
      <p:ext uri="{BB962C8B-B14F-4D97-AF65-F5344CB8AC3E}">
        <p14:creationId xmlns:p14="http://schemas.microsoft.com/office/powerpoint/2010/main" val="374444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C7834-858E-9C8E-12F0-A15A28CE42D6}"/>
              </a:ext>
            </a:extLst>
          </p:cNvPr>
          <p:cNvSpPr>
            <a:spLocks noGrp="1"/>
          </p:cNvSpPr>
          <p:nvPr>
            <p:ph type="title"/>
          </p:nvPr>
        </p:nvSpPr>
        <p:spPr/>
        <p:txBody>
          <a:bodyPr/>
          <a:lstStyle/>
          <a:p>
            <a:r>
              <a:rPr lang="en-US" dirty="0"/>
              <a:t>Primary Observations</a:t>
            </a:r>
          </a:p>
        </p:txBody>
      </p:sp>
      <p:sp>
        <p:nvSpPr>
          <p:cNvPr id="3" name="Content Placeholder 2">
            <a:extLst>
              <a:ext uri="{FF2B5EF4-FFF2-40B4-BE49-F238E27FC236}">
                <a16:creationId xmlns:a16="http://schemas.microsoft.com/office/drawing/2014/main" id="{98959809-9F48-B4F6-9B2D-A2C733B0E3E3}"/>
              </a:ext>
            </a:extLst>
          </p:cNvPr>
          <p:cNvSpPr>
            <a:spLocks noGrp="1"/>
          </p:cNvSpPr>
          <p:nvPr>
            <p:ph idx="1"/>
          </p:nvPr>
        </p:nvSpPr>
        <p:spPr/>
        <p:txBody>
          <a:bodyPr/>
          <a:lstStyle/>
          <a:p>
            <a:r>
              <a:rPr lang="en-US" dirty="0"/>
              <a:t>Color Vision effect can’t be ignored!</a:t>
            </a:r>
          </a:p>
          <a:p>
            <a:endParaRPr lang="en-US" dirty="0"/>
          </a:p>
          <a:p>
            <a:r>
              <a:rPr lang="en-US" dirty="0"/>
              <a:t>Also Hard to mitigate!</a:t>
            </a:r>
          </a:p>
          <a:p>
            <a:endParaRPr lang="en-US" dirty="0"/>
          </a:p>
          <a:p>
            <a:r>
              <a:rPr lang="en-US" dirty="0"/>
              <a:t>Downstream Safety</a:t>
            </a:r>
          </a:p>
          <a:p>
            <a:pPr lvl="1"/>
            <a:r>
              <a:rPr lang="en-US" dirty="0"/>
              <a:t>DDI-</a:t>
            </a:r>
            <a:r>
              <a:rPr lang="en-US" dirty="0" err="1"/>
              <a:t>CoCo</a:t>
            </a:r>
            <a:r>
              <a:rPr lang="en-US" dirty="0"/>
              <a:t> (Med. </a:t>
            </a:r>
            <a:r>
              <a:rPr lang="en-US" dirty="0" err="1"/>
              <a:t>Img</a:t>
            </a:r>
            <a:r>
              <a:rPr lang="en-US" dirty="0"/>
              <a:t>.)</a:t>
            </a:r>
          </a:p>
          <a:p>
            <a:pPr lvl="1"/>
            <a:r>
              <a:rPr lang="en-US" dirty="0" err="1"/>
              <a:t>MegaCoin</a:t>
            </a:r>
            <a:r>
              <a:rPr lang="en-US" dirty="0"/>
              <a:t>  (VLM)</a:t>
            </a:r>
          </a:p>
        </p:txBody>
      </p:sp>
      <p:pic>
        <p:nvPicPr>
          <p:cNvPr id="5" name="Picture 4">
            <a:extLst>
              <a:ext uri="{FF2B5EF4-FFF2-40B4-BE49-F238E27FC236}">
                <a16:creationId xmlns:a16="http://schemas.microsoft.com/office/drawing/2014/main" id="{F41C0466-3A38-9407-4461-408FFB05A320}"/>
              </a:ext>
            </a:extLst>
          </p:cNvPr>
          <p:cNvPicPr>
            <a:picLocks noChangeAspect="1"/>
          </p:cNvPicPr>
          <p:nvPr/>
        </p:nvPicPr>
        <p:blipFill>
          <a:blip r:embed="rId2"/>
          <a:stretch>
            <a:fillRect/>
          </a:stretch>
        </p:blipFill>
        <p:spPr>
          <a:xfrm>
            <a:off x="4419600" y="2793314"/>
            <a:ext cx="7772400" cy="3518586"/>
          </a:xfrm>
          <a:prstGeom prst="rect">
            <a:avLst/>
          </a:prstGeom>
        </p:spPr>
      </p:pic>
    </p:spTree>
    <p:extLst>
      <p:ext uri="{BB962C8B-B14F-4D97-AF65-F5344CB8AC3E}">
        <p14:creationId xmlns:p14="http://schemas.microsoft.com/office/powerpoint/2010/main" val="242202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bar graph&#10;&#10;AI-generated content may be incorrect.">
            <a:extLst>
              <a:ext uri="{FF2B5EF4-FFF2-40B4-BE49-F238E27FC236}">
                <a16:creationId xmlns:a16="http://schemas.microsoft.com/office/drawing/2014/main" id="{9CC114A4-55CE-6D32-E130-EDBD5FFF8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81" y="3337553"/>
            <a:ext cx="11329438" cy="3520447"/>
          </a:xfrm>
          <a:prstGeom prst="rect">
            <a:avLst/>
          </a:prstGeom>
        </p:spPr>
      </p:pic>
      <p:sp>
        <p:nvSpPr>
          <p:cNvPr id="2" name="Title 1">
            <a:extLst>
              <a:ext uri="{FF2B5EF4-FFF2-40B4-BE49-F238E27FC236}">
                <a16:creationId xmlns:a16="http://schemas.microsoft.com/office/drawing/2014/main" id="{6B8C5FB4-7DA3-DD53-7F95-679B9EEA0C7D}"/>
              </a:ext>
            </a:extLst>
          </p:cNvPr>
          <p:cNvSpPr>
            <a:spLocks noGrp="1"/>
          </p:cNvSpPr>
          <p:nvPr>
            <p:ph type="title"/>
          </p:nvPr>
        </p:nvSpPr>
        <p:spPr/>
        <p:txBody>
          <a:bodyPr/>
          <a:lstStyle/>
          <a:p>
            <a:r>
              <a:rPr lang="en-US" dirty="0"/>
              <a:t>DNNs are affected by color vision bias</a:t>
            </a:r>
          </a:p>
        </p:txBody>
      </p:sp>
      <p:sp>
        <p:nvSpPr>
          <p:cNvPr id="3" name="Content Placeholder 2">
            <a:extLst>
              <a:ext uri="{FF2B5EF4-FFF2-40B4-BE49-F238E27FC236}">
                <a16:creationId xmlns:a16="http://schemas.microsoft.com/office/drawing/2014/main" id="{61C11FC0-C4FB-2204-7714-538474E01DD3}"/>
              </a:ext>
            </a:extLst>
          </p:cNvPr>
          <p:cNvSpPr>
            <a:spLocks noGrp="1"/>
          </p:cNvSpPr>
          <p:nvPr>
            <p:ph idx="1"/>
          </p:nvPr>
        </p:nvSpPr>
        <p:spPr>
          <a:xfrm>
            <a:off x="838200" y="1690688"/>
            <a:ext cx="10515600" cy="4351338"/>
          </a:xfrm>
        </p:spPr>
        <p:txBody>
          <a:bodyPr/>
          <a:lstStyle/>
          <a:p>
            <a:r>
              <a:rPr lang="en-US" dirty="0"/>
              <a:t>Model Size, Model Architecture, Training Methods</a:t>
            </a:r>
          </a:p>
          <a:p>
            <a:r>
              <a:rPr lang="en-US" dirty="0"/>
              <a:t>Trend: Consistent performance decrease from the Easy CD group to the Hard group for all models</a:t>
            </a:r>
          </a:p>
        </p:txBody>
      </p:sp>
      <p:sp>
        <p:nvSpPr>
          <p:cNvPr id="4" name="Rectangle 3">
            <a:extLst>
              <a:ext uri="{FF2B5EF4-FFF2-40B4-BE49-F238E27FC236}">
                <a16:creationId xmlns:a16="http://schemas.microsoft.com/office/drawing/2014/main" id="{175E0DD9-44BB-16F8-C021-991015F66F36}"/>
              </a:ext>
            </a:extLst>
          </p:cNvPr>
          <p:cNvSpPr/>
          <p:nvPr/>
        </p:nvSpPr>
        <p:spPr>
          <a:xfrm>
            <a:off x="431281" y="4038600"/>
            <a:ext cx="3581661" cy="23368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20AB6D-DCA4-208E-D0F3-C4F759B9254A}"/>
              </a:ext>
            </a:extLst>
          </p:cNvPr>
          <p:cNvSpPr/>
          <p:nvPr/>
        </p:nvSpPr>
        <p:spPr>
          <a:xfrm>
            <a:off x="10045700" y="4254500"/>
            <a:ext cx="1511559" cy="201167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473F95-BBC6-D4F9-1788-B7646221A76D}"/>
              </a:ext>
            </a:extLst>
          </p:cNvPr>
          <p:cNvSpPr/>
          <p:nvPr/>
        </p:nvSpPr>
        <p:spPr>
          <a:xfrm>
            <a:off x="7785101" y="4241800"/>
            <a:ext cx="2260600" cy="201167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C21113-4C23-9232-48D5-A307D11B28F5}"/>
              </a:ext>
            </a:extLst>
          </p:cNvPr>
          <p:cNvSpPr/>
          <p:nvPr/>
        </p:nvSpPr>
        <p:spPr>
          <a:xfrm>
            <a:off x="6273541" y="4254500"/>
            <a:ext cx="1511560" cy="201167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7107F7-061E-EE73-D24F-0D9670CAFC4B}"/>
              </a:ext>
            </a:extLst>
          </p:cNvPr>
          <p:cNvSpPr/>
          <p:nvPr/>
        </p:nvSpPr>
        <p:spPr>
          <a:xfrm>
            <a:off x="4793600" y="4267200"/>
            <a:ext cx="1511560" cy="201167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42A76B-D2D1-9C0F-A1EF-304E4946C451}"/>
              </a:ext>
            </a:extLst>
          </p:cNvPr>
          <p:cNvSpPr/>
          <p:nvPr/>
        </p:nvSpPr>
        <p:spPr>
          <a:xfrm>
            <a:off x="4037820" y="4267200"/>
            <a:ext cx="755779" cy="201167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nut 10">
            <a:extLst>
              <a:ext uri="{FF2B5EF4-FFF2-40B4-BE49-F238E27FC236}">
                <a16:creationId xmlns:a16="http://schemas.microsoft.com/office/drawing/2014/main" id="{287F7ADE-2A52-DC2F-BB91-997139A75157}"/>
              </a:ext>
            </a:extLst>
          </p:cNvPr>
          <p:cNvSpPr/>
          <p:nvPr/>
        </p:nvSpPr>
        <p:spPr>
          <a:xfrm>
            <a:off x="1689100" y="1384300"/>
            <a:ext cx="292100" cy="306388"/>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5FE6D97C-8B42-25BF-D4A6-0C30B720590D}"/>
              </a:ext>
            </a:extLst>
          </p:cNvPr>
          <p:cNvSpPr/>
          <p:nvPr/>
        </p:nvSpPr>
        <p:spPr>
          <a:xfrm>
            <a:off x="3340100" y="1408906"/>
            <a:ext cx="292100" cy="306388"/>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391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4CD1-2AE8-A329-3FC8-E3FD1DAD5919}"/>
              </a:ext>
            </a:extLst>
          </p:cNvPr>
          <p:cNvSpPr>
            <a:spLocks noGrp="1"/>
          </p:cNvSpPr>
          <p:nvPr>
            <p:ph type="title"/>
          </p:nvPr>
        </p:nvSpPr>
        <p:spPr/>
        <p:txBody>
          <a:bodyPr/>
          <a:lstStyle/>
          <a:p>
            <a:r>
              <a:rPr lang="en-US" dirty="0"/>
              <a:t>Consistent pattern for </a:t>
            </a:r>
            <a:r>
              <a:rPr lang="en-US" dirty="0">
                <a:solidFill>
                  <a:srgbClr val="FF0000"/>
                </a:solidFill>
              </a:rPr>
              <a:t>self-supervised</a:t>
            </a:r>
            <a:r>
              <a:rPr lang="en-US" dirty="0"/>
              <a:t> models and </a:t>
            </a:r>
            <a:r>
              <a:rPr lang="en-US" dirty="0">
                <a:solidFill>
                  <a:srgbClr val="FF0000"/>
                </a:solidFill>
              </a:rPr>
              <a:t>zero-shot learning </a:t>
            </a:r>
            <a:r>
              <a:rPr lang="en-US" dirty="0"/>
              <a:t>foundation models</a:t>
            </a:r>
          </a:p>
        </p:txBody>
      </p:sp>
      <p:pic>
        <p:nvPicPr>
          <p:cNvPr id="5" name="Picture 4" descr="A screenshot of a graph&#10;&#10;AI-generated content may be incorrect.">
            <a:extLst>
              <a:ext uri="{FF2B5EF4-FFF2-40B4-BE49-F238E27FC236}">
                <a16:creationId xmlns:a16="http://schemas.microsoft.com/office/drawing/2014/main" id="{746CD3B0-3F8D-5048-8127-A1F9B5D35620}"/>
              </a:ext>
            </a:extLst>
          </p:cNvPr>
          <p:cNvPicPr>
            <a:picLocks noChangeAspect="1"/>
          </p:cNvPicPr>
          <p:nvPr/>
        </p:nvPicPr>
        <p:blipFill>
          <a:blip r:embed="rId3">
            <a:extLst>
              <a:ext uri="{28A0092B-C50C-407E-A947-70E740481C1C}">
                <a14:useLocalDpi xmlns:a14="http://schemas.microsoft.com/office/drawing/2010/main" val="0"/>
              </a:ext>
            </a:extLst>
          </a:blip>
          <a:srcRect t="62987"/>
          <a:stretch/>
        </p:blipFill>
        <p:spPr>
          <a:xfrm>
            <a:off x="-3" y="2195969"/>
            <a:ext cx="12192000" cy="2081701"/>
          </a:xfrm>
          <a:prstGeom prst="rect">
            <a:avLst/>
          </a:prstGeom>
        </p:spPr>
      </p:pic>
      <p:pic>
        <p:nvPicPr>
          <p:cNvPr id="8" name="Picture 7" descr="A table with numbers and text&#10;&#10;AI-generated content may be incorrect.">
            <a:extLst>
              <a:ext uri="{FF2B5EF4-FFF2-40B4-BE49-F238E27FC236}">
                <a16:creationId xmlns:a16="http://schemas.microsoft.com/office/drawing/2014/main" id="{A6156561-EC1A-CBA2-68A8-0B3B1F96DA45}"/>
              </a:ext>
            </a:extLst>
          </p:cNvPr>
          <p:cNvPicPr>
            <a:picLocks noChangeAspect="1"/>
          </p:cNvPicPr>
          <p:nvPr/>
        </p:nvPicPr>
        <p:blipFill>
          <a:blip r:embed="rId4">
            <a:extLst>
              <a:ext uri="{28A0092B-C50C-407E-A947-70E740481C1C}">
                <a14:useLocalDpi xmlns:a14="http://schemas.microsoft.com/office/drawing/2010/main" val="0"/>
              </a:ext>
            </a:extLst>
          </a:blip>
          <a:srcRect t="35676"/>
          <a:stretch/>
        </p:blipFill>
        <p:spPr>
          <a:xfrm>
            <a:off x="2142571" y="4782952"/>
            <a:ext cx="7906853" cy="1691268"/>
          </a:xfrm>
          <a:prstGeom prst="rect">
            <a:avLst/>
          </a:prstGeom>
        </p:spPr>
      </p:pic>
      <p:pic>
        <p:nvPicPr>
          <p:cNvPr id="7" name="Picture 6" descr="A table with numbers and text&#10;&#10;AI-generated content may be incorrect.">
            <a:extLst>
              <a:ext uri="{FF2B5EF4-FFF2-40B4-BE49-F238E27FC236}">
                <a16:creationId xmlns:a16="http://schemas.microsoft.com/office/drawing/2014/main" id="{ADFD2D4E-A2F6-6D28-018C-31DD2B4746A5}"/>
              </a:ext>
            </a:extLst>
          </p:cNvPr>
          <p:cNvPicPr>
            <a:picLocks noChangeAspect="1"/>
          </p:cNvPicPr>
          <p:nvPr/>
        </p:nvPicPr>
        <p:blipFill>
          <a:blip r:embed="rId4">
            <a:extLst>
              <a:ext uri="{28A0092B-C50C-407E-A947-70E740481C1C}">
                <a14:useLocalDpi xmlns:a14="http://schemas.microsoft.com/office/drawing/2010/main" val="0"/>
              </a:ext>
            </a:extLst>
          </a:blip>
          <a:srcRect t="6678" b="78212"/>
          <a:stretch/>
        </p:blipFill>
        <p:spPr>
          <a:xfrm>
            <a:off x="2654450" y="6309406"/>
            <a:ext cx="6883094" cy="329628"/>
          </a:xfrm>
          <a:prstGeom prst="rect">
            <a:avLst/>
          </a:prstGeom>
        </p:spPr>
      </p:pic>
      <p:sp>
        <p:nvSpPr>
          <p:cNvPr id="6" name="Rectangle 5">
            <a:extLst>
              <a:ext uri="{FF2B5EF4-FFF2-40B4-BE49-F238E27FC236}">
                <a16:creationId xmlns:a16="http://schemas.microsoft.com/office/drawing/2014/main" id="{52B39579-0FC5-04F1-1C98-3E2AA0FFD29E}"/>
              </a:ext>
            </a:extLst>
          </p:cNvPr>
          <p:cNvSpPr/>
          <p:nvPr/>
        </p:nvSpPr>
        <p:spPr>
          <a:xfrm>
            <a:off x="4010624" y="4881490"/>
            <a:ext cx="1463744" cy="1427916"/>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69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18D0-0F39-5AB8-D7FD-6F9161438A84}"/>
              </a:ext>
            </a:extLst>
          </p:cNvPr>
          <p:cNvSpPr>
            <a:spLocks noGrp="1"/>
          </p:cNvSpPr>
          <p:nvPr>
            <p:ph type="title"/>
          </p:nvPr>
        </p:nvSpPr>
        <p:spPr/>
        <p:txBody>
          <a:bodyPr/>
          <a:lstStyle/>
          <a:p>
            <a:r>
              <a:rPr lang="en-US" dirty="0"/>
              <a:t>Advanced training setups marginally improve color vision bias</a:t>
            </a:r>
          </a:p>
        </p:txBody>
      </p:sp>
      <p:pic>
        <p:nvPicPr>
          <p:cNvPr id="4" name="Picture 3" descr="A screenshot of a graph&#10;&#10;AI-generated content may be incorrect.">
            <a:extLst>
              <a:ext uri="{FF2B5EF4-FFF2-40B4-BE49-F238E27FC236}">
                <a16:creationId xmlns:a16="http://schemas.microsoft.com/office/drawing/2014/main" id="{3F40FE5B-8729-EC3A-7809-D2B1A667C491}"/>
              </a:ext>
            </a:extLst>
          </p:cNvPr>
          <p:cNvPicPr>
            <a:picLocks noChangeAspect="1"/>
          </p:cNvPicPr>
          <p:nvPr/>
        </p:nvPicPr>
        <p:blipFill>
          <a:blip r:embed="rId3">
            <a:extLst>
              <a:ext uri="{28A0092B-C50C-407E-A947-70E740481C1C}">
                <a14:useLocalDpi xmlns:a14="http://schemas.microsoft.com/office/drawing/2010/main" val="0"/>
              </a:ext>
            </a:extLst>
          </a:blip>
          <a:srcRect b="43544"/>
          <a:stretch/>
        </p:blipFill>
        <p:spPr>
          <a:xfrm>
            <a:off x="0" y="1948153"/>
            <a:ext cx="12192000" cy="3175177"/>
          </a:xfrm>
          <a:prstGeom prst="rect">
            <a:avLst/>
          </a:prstGeom>
        </p:spPr>
      </p:pic>
      <p:sp>
        <p:nvSpPr>
          <p:cNvPr id="5" name="Rectangle 4">
            <a:extLst>
              <a:ext uri="{FF2B5EF4-FFF2-40B4-BE49-F238E27FC236}">
                <a16:creationId xmlns:a16="http://schemas.microsoft.com/office/drawing/2014/main" id="{06A5AD47-2A1C-9AFF-84E9-A92591F8552C}"/>
              </a:ext>
            </a:extLst>
          </p:cNvPr>
          <p:cNvSpPr/>
          <p:nvPr/>
        </p:nvSpPr>
        <p:spPr>
          <a:xfrm>
            <a:off x="4215161" y="2609386"/>
            <a:ext cx="1973766" cy="1226634"/>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72AFC3-A349-A6D1-A7E1-2D8497641153}"/>
              </a:ext>
            </a:extLst>
          </p:cNvPr>
          <p:cNvSpPr/>
          <p:nvPr/>
        </p:nvSpPr>
        <p:spPr>
          <a:xfrm>
            <a:off x="7214839" y="2609386"/>
            <a:ext cx="1583473" cy="1226634"/>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BEEC31-FEAA-3CDB-1840-5DAA3F678F8D}"/>
              </a:ext>
            </a:extLst>
          </p:cNvPr>
          <p:cNvSpPr/>
          <p:nvPr/>
        </p:nvSpPr>
        <p:spPr>
          <a:xfrm>
            <a:off x="9954322" y="2609386"/>
            <a:ext cx="1698702" cy="1226634"/>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555310"/>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1775</TotalTime>
  <Words>779</Words>
  <Application>Microsoft Macintosh PowerPoint</Application>
  <PresentationFormat>Widescreen</PresentationFormat>
  <Paragraphs>111</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YAFdJjTk5UU 0</vt:lpstr>
      <vt:lpstr>Aptos</vt:lpstr>
      <vt:lpstr>Aptos Display</vt:lpstr>
      <vt:lpstr>Arial</vt:lpstr>
      <vt:lpstr>Cambria Math</vt:lpstr>
      <vt:lpstr>Office Theme</vt:lpstr>
      <vt:lpstr>ColorSense:  A Study on Color Vision in Machine Visual Recognition</vt:lpstr>
      <vt:lpstr>Visual Perception – a Color Vision Angle</vt:lpstr>
      <vt:lpstr>ColorSense Dataset – ImageNet &amp; CIFAR</vt:lpstr>
      <vt:lpstr>110,000 Human Anno., 8 Colors, 3 Difficulties</vt:lpstr>
      <vt:lpstr>Major contribution</vt:lpstr>
      <vt:lpstr>Primary Observations</vt:lpstr>
      <vt:lpstr>DNNs are affected by color vision bias</vt:lpstr>
      <vt:lpstr>Consistent pattern for self-supervised models and zero-shot learning foundation models</vt:lpstr>
      <vt:lpstr>Advanced training setups marginally improve color vision bias</vt:lpstr>
      <vt:lpstr>Color + Environment: Models can have different color vision behaviors in the presence of different environment factors</vt:lpstr>
      <vt:lpstr>Metrics beyond overall model accuracy: Quantifying model robustness to color vision effect</vt:lpstr>
      <vt:lpstr>Metrics beyond overall model accuracy: Quantifying model robustness to color vision effect</vt:lpstr>
      <vt:lpstr>2 Metrics beyond overall model accuracy: Quantifying model robustness to color vision effect</vt:lpstr>
      <vt:lpstr>Probing potential root causes of color vision bias</vt:lpstr>
      <vt:lpstr>Additional Utilities of COLORSENSE</vt:lpstr>
      <vt:lpstr>Acknowledgements</vt:lpstr>
      <vt:lpstr>Primary Observations</vt:lpstr>
      <vt:lpstr>Thank you!</vt:lpstr>
      <vt:lpstr>Backup slides</vt:lpstr>
      <vt:lpstr>Probing potential root causes of color vision bias</vt:lpstr>
      <vt:lpstr>Probing potential root causes of color vision bias</vt:lpstr>
      <vt:lpstr>Probing potential root causes of color vision bias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Yingfei Wang</dc:creator>
  <cp:lastModifiedBy>Ming-Chang Chiu</cp:lastModifiedBy>
  <cp:revision>29</cp:revision>
  <dcterms:created xsi:type="dcterms:W3CDTF">2025-04-01T02:37:38Z</dcterms:created>
  <dcterms:modified xsi:type="dcterms:W3CDTF">2025-04-10T17:12:32Z</dcterms:modified>
</cp:coreProperties>
</file>